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5" r:id="rId4"/>
  </p:sldMasterIdLst>
  <p:notesMasterIdLst>
    <p:notesMasterId r:id="rId43"/>
  </p:notesMasterIdLst>
  <p:handoutMasterIdLst>
    <p:handoutMasterId r:id="rId44"/>
  </p:handoutMasterIdLst>
  <p:sldIdLst>
    <p:sldId id="347" r:id="rId5"/>
    <p:sldId id="487" r:id="rId6"/>
    <p:sldId id="429" r:id="rId7"/>
    <p:sldId id="485" r:id="rId8"/>
    <p:sldId id="523" r:id="rId9"/>
    <p:sldId id="525" r:id="rId10"/>
    <p:sldId id="544" r:id="rId11"/>
    <p:sldId id="526" r:id="rId12"/>
    <p:sldId id="439" r:id="rId13"/>
    <p:sldId id="527" r:id="rId14"/>
    <p:sldId id="465" r:id="rId15"/>
    <p:sldId id="532" r:id="rId16"/>
    <p:sldId id="467" r:id="rId17"/>
    <p:sldId id="464" r:id="rId18"/>
    <p:sldId id="533" r:id="rId19"/>
    <p:sldId id="534" r:id="rId20"/>
    <p:sldId id="541" r:id="rId21"/>
    <p:sldId id="542" r:id="rId22"/>
    <p:sldId id="539" r:id="rId23"/>
    <p:sldId id="546" r:id="rId24"/>
    <p:sldId id="535" r:id="rId25"/>
    <p:sldId id="538" r:id="rId26"/>
    <p:sldId id="537" r:id="rId27"/>
    <p:sldId id="536" r:id="rId28"/>
    <p:sldId id="505" r:id="rId29"/>
    <p:sldId id="543" r:id="rId30"/>
    <p:sldId id="502" r:id="rId31"/>
    <p:sldId id="503" r:id="rId32"/>
    <p:sldId id="504" r:id="rId33"/>
    <p:sldId id="506" r:id="rId34"/>
    <p:sldId id="507" r:id="rId35"/>
    <p:sldId id="547" r:id="rId36"/>
    <p:sldId id="510" r:id="rId37"/>
    <p:sldId id="511" r:id="rId38"/>
    <p:sldId id="512" r:id="rId39"/>
    <p:sldId id="495" r:id="rId40"/>
    <p:sldId id="462" r:id="rId41"/>
    <p:sldId id="4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A59"/>
    <a:srgbClr val="004B8D"/>
    <a:srgbClr val="F8F8F8"/>
    <a:srgbClr val="B3282D"/>
    <a:srgbClr val="CBCCCB"/>
    <a:srgbClr val="00BCE4"/>
    <a:srgbClr val="A7A9AC"/>
    <a:srgbClr val="FBCE20"/>
    <a:srgbClr val="5894AD"/>
    <a:srgbClr val="569B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4" autoAdjust="0"/>
    <p:restoredTop sz="85106" autoAdjust="0"/>
  </p:normalViewPr>
  <p:slideViewPr>
    <p:cSldViewPr snapToGrid="0" snapToObjects="1">
      <p:cViewPr varScale="1">
        <p:scale>
          <a:sx n="95" d="100"/>
          <a:sy n="95" d="100"/>
        </p:scale>
        <p:origin x="1092"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61" d="100"/>
          <a:sy n="161" d="100"/>
        </p:scale>
        <p:origin x="353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F8B778-EE3F-5541-80B6-A033169F05AB}" type="datetimeFigureOut">
              <a:rPr lang="en-US" smtClean="0"/>
              <a:t>4/23/2024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4E72D6-76A0-B84C-AA86-CCE53056228C}" type="slidenum">
              <a:rPr lang="en-US" smtClean="0"/>
              <a:t>‹#›</a:t>
            </a:fld>
            <a:endParaRPr lang="en-US"/>
          </a:p>
        </p:txBody>
      </p:sp>
    </p:spTree>
    <p:extLst>
      <p:ext uri="{BB962C8B-B14F-4D97-AF65-F5344CB8AC3E}">
        <p14:creationId xmlns:p14="http://schemas.microsoft.com/office/powerpoint/2010/main" val="2285697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D8D47-F8B2-844E-B15E-9C55313B0B46}"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DA7D4-2281-3F41-A9A9-DF2CBC1C06D7}" type="slidenum">
              <a:rPr lang="en-US" smtClean="0"/>
              <a:t>‹#›</a:t>
            </a:fld>
            <a:endParaRPr lang="en-US"/>
          </a:p>
        </p:txBody>
      </p:sp>
    </p:spTree>
    <p:extLst>
      <p:ext uri="{BB962C8B-B14F-4D97-AF65-F5344CB8AC3E}">
        <p14:creationId xmlns:p14="http://schemas.microsoft.com/office/powerpoint/2010/main" val="1553404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Times New Roman" panose="02020603050405020304" pitchFamily="18" charset="0"/>
                <a:cs typeface="Times New Roman" panose="02020603050405020304" pitchFamily="18" charset="0"/>
              </a:rPr>
              <a:t>Although these areas are closely related, each presents unique features and seemingly necessitates the development of specialized analytical models. However, LLMs hold the promise of a unified approach that could span these research fields.</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4</a:t>
            </a:fld>
            <a:endParaRPr lang="en-US"/>
          </a:p>
        </p:txBody>
      </p:sp>
    </p:spTree>
    <p:extLst>
      <p:ext uri="{BB962C8B-B14F-4D97-AF65-F5344CB8AC3E}">
        <p14:creationId xmlns:p14="http://schemas.microsoft.com/office/powerpoint/2010/main" val="638646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found that for Russian-English translation, human translators preferred GPT-3.5’s translations at paragraph-level vs. sentence-level 100% of the time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Translating by paragraphs provides a larger context size that allows for a more accurate translation [1]. By switching to chunk-level translations, we not only increase this context size, but also reduce the number of inference calls and facilitate a more efficient segmentation process.</a:t>
            </a:r>
          </a:p>
          <a:p>
            <a:pPr marL="0" indent="0">
              <a:buNone/>
            </a:pPr>
            <a:endParaRPr lang="en-US" dirty="0"/>
          </a:p>
          <a:p>
            <a:pPr marL="0" indent="0">
              <a:buNone/>
            </a:pPr>
            <a:r>
              <a:rPr lang="en-US" sz="1200" dirty="0"/>
              <a:t>[1] </a:t>
            </a:r>
            <a:r>
              <a:rPr lang="en-US" sz="1200" dirty="0" err="1"/>
              <a:t>Karpinska</a:t>
            </a:r>
            <a:r>
              <a:rPr lang="en-US" sz="1200" dirty="0"/>
              <a:t>, M. and </a:t>
            </a:r>
            <a:r>
              <a:rPr lang="en-US" sz="1200" dirty="0" err="1"/>
              <a:t>Iyyer</a:t>
            </a:r>
            <a:r>
              <a:rPr lang="en-US" sz="1200" dirty="0"/>
              <a:t>, M., “Large language models effectively leverage document-level context for literary translation, but critical errors persist,” </a:t>
            </a:r>
            <a:r>
              <a:rPr lang="en-US" sz="1200" dirty="0" err="1"/>
              <a:t>arXiv</a:t>
            </a:r>
            <a:r>
              <a:rPr lang="en-US" sz="1200" dirty="0"/>
              <a:t> preprint arXiv:2304.03245 (2023).</a:t>
            </a:r>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22</a:t>
            </a:fld>
            <a:endParaRPr lang="en-US"/>
          </a:p>
        </p:txBody>
      </p:sp>
    </p:spTree>
    <p:extLst>
      <p:ext uri="{BB962C8B-B14F-4D97-AF65-F5344CB8AC3E}">
        <p14:creationId xmlns:p14="http://schemas.microsoft.com/office/powerpoint/2010/main" val="99897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average, there’s an 85.21% reduction in the number of chunks that need further processing in the subsequent step. This average is calculated across all HLQs over four data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1 System prompt (apply 12 HLQs to the input text): Given a piece of text your goal is to answer each of the following questions as ‘True’, ‘False’, or ‘N/A’ (if question is not applicable) plus a confidence measure from 0-100. Questions: {list of 12 questions}. Example output: Q1: True (conf:70); Q2: False (conf:30); Q3: N/A; ...</a:t>
            </a:r>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23</a:t>
            </a:fld>
            <a:endParaRPr lang="en-US"/>
          </a:p>
        </p:txBody>
      </p:sp>
    </p:spTree>
    <p:extLst>
      <p:ext uri="{BB962C8B-B14F-4D97-AF65-F5344CB8AC3E}">
        <p14:creationId xmlns:p14="http://schemas.microsoft.com/office/powerpoint/2010/main" val="3346882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SFRM1000"/>
              </a:rPr>
              <a:t>High-level Overview of our approach for processing four Wikipedia datasets. </a:t>
            </a:r>
            <a:r>
              <a:rPr lang="en-US" sz="1800" b="0" i="0" u="none" strike="noStrike" baseline="0" dirty="0">
                <a:solidFill>
                  <a:srgbClr val="000000"/>
                </a:solidFill>
                <a:latin typeface="SFBX1000"/>
              </a:rPr>
              <a:t>Left: </a:t>
            </a:r>
            <a:r>
              <a:rPr lang="en-US" sz="1800" b="0" i="0" u="none" strike="noStrike" baseline="0" dirty="0">
                <a:solidFill>
                  <a:srgbClr val="000000"/>
                </a:solidFill>
                <a:latin typeface="SFRM1000"/>
              </a:rPr>
              <a:t>For </a:t>
            </a:r>
            <a:r>
              <a:rPr lang="en-US" sz="1800" b="0" i="0" u="none" strike="noStrike" baseline="0" dirty="0" err="1">
                <a:solidFill>
                  <a:srgbClr val="000000"/>
                </a:solidFill>
                <a:latin typeface="SFRM1000"/>
              </a:rPr>
              <a:t>en</a:t>
            </a:r>
            <a:r>
              <a:rPr lang="en-US" sz="1800" b="0" i="0" u="none" strike="noStrike" baseline="0" dirty="0">
                <a:solidFill>
                  <a:srgbClr val="000000"/>
                </a:solidFill>
                <a:latin typeface="SFRM1000"/>
              </a:rPr>
              <a:t> and ru2en</a:t>
            </a:r>
          </a:p>
          <a:p>
            <a:pPr algn="l"/>
            <a:r>
              <a:rPr lang="en-US" sz="1800" b="0" i="0" u="none" strike="noStrike" baseline="0" dirty="0">
                <a:solidFill>
                  <a:srgbClr val="000000"/>
                </a:solidFill>
                <a:latin typeface="SFRM1000"/>
              </a:rPr>
              <a:t>datasets, the common language is English, and so the 12 HLQs in English are applied. For each dataset the</a:t>
            </a:r>
          </a:p>
          <a:p>
            <a:pPr algn="l"/>
            <a:r>
              <a:rPr lang="en-US" sz="1800" b="0" i="0" u="none" strike="noStrike" baseline="0" dirty="0">
                <a:solidFill>
                  <a:srgbClr val="000000"/>
                </a:solidFill>
                <a:latin typeface="SFRM1000"/>
              </a:rPr>
              <a:t>responses to the 12 HLQs are used to generate an emotional score. Over many articles the emotional score</a:t>
            </a:r>
          </a:p>
          <a:p>
            <a:pPr algn="l"/>
            <a:r>
              <a:rPr lang="en-US" sz="1800" b="0" i="0" u="none" strike="noStrike" baseline="0" dirty="0">
                <a:solidFill>
                  <a:srgbClr val="000000"/>
                </a:solidFill>
                <a:latin typeface="SFRM1000"/>
              </a:rPr>
              <a:t>can be used to get a rank. The emotional score and corresponding rank between </a:t>
            </a:r>
            <a:r>
              <a:rPr lang="en-US" sz="1800" b="0" i="0" u="none" strike="noStrike" baseline="0" dirty="0" err="1">
                <a:solidFill>
                  <a:srgbClr val="000000"/>
                </a:solidFill>
                <a:latin typeface="SFRM1000"/>
              </a:rPr>
              <a:t>en</a:t>
            </a:r>
            <a:r>
              <a:rPr lang="en-US" sz="1800" b="0" i="0" u="none" strike="noStrike" baseline="0" dirty="0">
                <a:solidFill>
                  <a:srgbClr val="000000"/>
                </a:solidFill>
                <a:latin typeface="SFRM1000"/>
              </a:rPr>
              <a:t> and ru2en dataset can be</a:t>
            </a:r>
          </a:p>
          <a:p>
            <a:pPr algn="l"/>
            <a:r>
              <a:rPr lang="en-US" sz="1800" b="0" i="0" u="none" strike="noStrike" baseline="0" dirty="0">
                <a:solidFill>
                  <a:srgbClr val="000000"/>
                </a:solidFill>
                <a:latin typeface="SFRM1000"/>
              </a:rPr>
              <a:t>compared. </a:t>
            </a:r>
            <a:r>
              <a:rPr lang="en-US" sz="1800" b="0" i="0" u="none" strike="noStrike" baseline="0" dirty="0">
                <a:solidFill>
                  <a:srgbClr val="000000"/>
                </a:solidFill>
                <a:latin typeface="SFBX1000"/>
              </a:rPr>
              <a:t>Right: </a:t>
            </a:r>
            <a:r>
              <a:rPr lang="en-US" sz="1800" b="0" i="0" u="none" strike="noStrike" baseline="0" dirty="0">
                <a:solidFill>
                  <a:srgbClr val="000000"/>
                </a:solidFill>
                <a:latin typeface="SFRM1000"/>
              </a:rPr>
              <a:t>For </a:t>
            </a:r>
            <a:r>
              <a:rPr lang="en-US" sz="1800" b="0" i="0" u="none" strike="noStrike" baseline="0" dirty="0" err="1">
                <a:solidFill>
                  <a:srgbClr val="000000"/>
                </a:solidFill>
                <a:latin typeface="SFRM1000"/>
              </a:rPr>
              <a:t>ru</a:t>
            </a:r>
            <a:r>
              <a:rPr lang="en-US" sz="1800" b="0" i="0" u="none" strike="noStrike" baseline="0" dirty="0">
                <a:solidFill>
                  <a:srgbClr val="000000"/>
                </a:solidFill>
                <a:latin typeface="SFRM1000"/>
              </a:rPr>
              <a:t> and en2ru datasets, the common language is Russian, and so the 12 HLQs in Russian</a:t>
            </a:r>
          </a:p>
          <a:p>
            <a:pPr algn="l"/>
            <a:r>
              <a:rPr lang="en-US" sz="1800" b="0" i="0" u="none" strike="noStrike" baseline="0" dirty="0">
                <a:solidFill>
                  <a:srgbClr val="000000"/>
                </a:solidFill>
                <a:latin typeface="SFRM1000"/>
              </a:rPr>
              <a:t>are applied. The other steps are the same with emotional score and corresponding rank between </a:t>
            </a:r>
            <a:r>
              <a:rPr lang="en-US" sz="1800" b="0" i="0" u="none" strike="noStrike" baseline="0" dirty="0" err="1">
                <a:solidFill>
                  <a:srgbClr val="000000"/>
                </a:solidFill>
                <a:latin typeface="SFRM1000"/>
              </a:rPr>
              <a:t>ru</a:t>
            </a:r>
            <a:r>
              <a:rPr lang="en-US" sz="1800" b="0" i="0" u="none" strike="noStrike" baseline="0" dirty="0">
                <a:solidFill>
                  <a:srgbClr val="000000"/>
                </a:solidFill>
                <a:latin typeface="SFRM1000"/>
              </a:rPr>
              <a:t> and en2ru</a:t>
            </a:r>
          </a:p>
          <a:p>
            <a:pPr algn="l"/>
            <a:r>
              <a:rPr lang="en-US" sz="1800" b="0" i="0" u="none" strike="noStrike" baseline="0" dirty="0">
                <a:solidFill>
                  <a:srgbClr val="000000"/>
                </a:solidFill>
                <a:latin typeface="SFRM1000"/>
              </a:rPr>
              <a:t>dataset is compared. Later in Sec </a:t>
            </a:r>
            <a:r>
              <a:rPr lang="en-US" sz="1800" b="0" i="0" u="none" strike="noStrike" baseline="0" dirty="0">
                <a:solidFill>
                  <a:srgbClr val="0000FF"/>
                </a:solidFill>
                <a:latin typeface="SFRM1000"/>
              </a:rPr>
              <a:t>9.2 </a:t>
            </a:r>
            <a:r>
              <a:rPr lang="en-US" sz="1800" b="0" i="0" u="none" strike="noStrike" baseline="0" dirty="0">
                <a:solidFill>
                  <a:srgbClr val="000000"/>
                </a:solidFill>
                <a:latin typeface="SFRM1000"/>
              </a:rPr>
              <a:t>we also compare how </a:t>
            </a:r>
            <a:r>
              <a:rPr lang="en-US" sz="1800" b="0" i="0" u="none" strike="noStrike" baseline="0" dirty="0" err="1">
                <a:solidFill>
                  <a:srgbClr val="000000"/>
                </a:solidFill>
                <a:latin typeface="SFRM1000"/>
              </a:rPr>
              <a:t>en</a:t>
            </a:r>
            <a:r>
              <a:rPr lang="en-US" sz="1800" b="0" i="0" u="none" strike="noStrike" baseline="0" dirty="0">
                <a:solidFill>
                  <a:srgbClr val="000000"/>
                </a:solidFill>
                <a:latin typeface="SFRM1000"/>
              </a:rPr>
              <a:t> vs. en2ru and </a:t>
            </a:r>
            <a:r>
              <a:rPr lang="en-US" sz="1800" b="0" i="0" u="none" strike="noStrike" baseline="0" dirty="0" err="1">
                <a:solidFill>
                  <a:srgbClr val="000000"/>
                </a:solidFill>
                <a:latin typeface="SFRM1000"/>
              </a:rPr>
              <a:t>ru</a:t>
            </a:r>
            <a:r>
              <a:rPr lang="en-US" sz="1800" b="0" i="0" u="none" strike="noStrike" baseline="0" dirty="0">
                <a:solidFill>
                  <a:srgbClr val="000000"/>
                </a:solidFill>
                <a:latin typeface="SFRM1000"/>
              </a:rPr>
              <a:t> vs. ru2en ranks compare in</a:t>
            </a:r>
          </a:p>
          <a:p>
            <a:pPr algn="l"/>
            <a:r>
              <a:rPr lang="en-US" sz="1800" b="0" i="0" u="none" strike="noStrike" baseline="0" dirty="0">
                <a:solidFill>
                  <a:srgbClr val="000000"/>
                </a:solidFill>
                <a:latin typeface="SFRM1000"/>
              </a:rPr>
              <a:t>order to gauge how translation affects ranking.</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24</a:t>
            </a:fld>
            <a:endParaRPr lang="en-US"/>
          </a:p>
        </p:txBody>
      </p:sp>
    </p:spTree>
    <p:extLst>
      <p:ext uri="{BB962C8B-B14F-4D97-AF65-F5344CB8AC3E}">
        <p14:creationId xmlns:p14="http://schemas.microsoft.com/office/powerpoint/2010/main" val="3046199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because the text passages with emotional content would essentially be the same in both contexts—they would merely be translations of each other. The same reasoning applies to the English-to-Russian (EN2RU) and English rankings.</a:t>
            </a:r>
          </a:p>
          <a:p>
            <a:pPr algn="l"/>
            <a:r>
              <a:rPr lang="en-US" sz="1800" b="0" i="0" u="none" strike="noStrike" baseline="0" dirty="0">
                <a:latin typeface="SFRM1000"/>
              </a:rPr>
              <a:t>However, the low RBO of 0.43-0.49, when comparing a ranking of articles based on their length vs. the</a:t>
            </a:r>
          </a:p>
          <a:p>
            <a:pPr algn="l"/>
            <a:r>
              <a:rPr lang="en-US" sz="1800" b="0" i="0" u="none" strike="noStrike" baseline="0" dirty="0">
                <a:latin typeface="SFRM1000"/>
              </a:rPr>
              <a:t>emotion score, demonstrates that the two rankings significantly differ from each other. Reinforcing the point</a:t>
            </a:r>
          </a:p>
          <a:p>
            <a:pPr algn="l"/>
            <a:r>
              <a:rPr lang="en-US" sz="1800" b="0" i="0" u="none" strike="noStrike" baseline="0" dirty="0">
                <a:latin typeface="SFRM1000"/>
              </a:rPr>
              <a:t>that it’s not feasible to replicate a ranking, similar to the one achieved via emotion scores, solely by using article</a:t>
            </a:r>
          </a:p>
          <a:p>
            <a:pPr algn="l"/>
            <a:r>
              <a:rPr lang="en-US" sz="1800" b="0" i="0" u="none" strike="noStrike" baseline="0" dirty="0">
                <a:latin typeface="SFRM1000"/>
              </a:rPr>
              <a:t>length.</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25</a:t>
            </a:fld>
            <a:endParaRPr lang="en-US"/>
          </a:p>
        </p:txBody>
      </p:sp>
    </p:spTree>
    <p:extLst>
      <p:ext uri="{BB962C8B-B14F-4D97-AF65-F5344CB8AC3E}">
        <p14:creationId xmlns:p14="http://schemas.microsoft.com/office/powerpoint/2010/main" val="3053064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categories deal with political and societal issues like war. For</a:t>
            </a:r>
          </a:p>
          <a:p>
            <a:r>
              <a:rPr lang="en-US" dirty="0"/>
              <a:t>instance, written works in our dataset predominantly focused on historical atrocities, war, political repression,</a:t>
            </a:r>
          </a:p>
          <a:p>
            <a:r>
              <a:rPr lang="en-US" dirty="0"/>
              <a:t>and contentious analyses of societal structures. This validates our hypothesis that political-related events contain</a:t>
            </a:r>
          </a:p>
          <a:p>
            <a:r>
              <a:rPr lang="en-US" dirty="0"/>
              <a:t>more emotional content. As expected, more neutral categories, such as fossil taxon (Q23038290), aircraft model</a:t>
            </a:r>
          </a:p>
          <a:p>
            <a:r>
              <a:rPr lang="en-US" dirty="0"/>
              <a:t>groups (Q15056993), automakers (Q786820) have the least emotion.</a:t>
            </a:r>
          </a:p>
          <a:p>
            <a:endParaRPr lang="en-US" dirty="0"/>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28</a:t>
            </a:fld>
            <a:endParaRPr lang="en-US"/>
          </a:p>
        </p:txBody>
      </p:sp>
    </p:spTree>
    <p:extLst>
      <p:ext uri="{BB962C8B-B14F-4D97-AF65-F5344CB8AC3E}">
        <p14:creationId xmlns:p14="http://schemas.microsoft.com/office/powerpoint/2010/main" val="318148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From Table, the “2009 Russia–Ukraine</a:t>
            </a:r>
          </a:p>
          <a:p>
            <a:pPr algn="l"/>
            <a:r>
              <a:rPr lang="en-US" sz="1800" b="0" i="0" u="none" strike="noStrike" baseline="0" dirty="0">
                <a:latin typeface="SFRM1000"/>
              </a:rPr>
              <a:t>gas dispute” has a lot more emotion in Russian vs. English. Conversely, the article “Operation Olive Branch"–</a:t>
            </a:r>
          </a:p>
          <a:p>
            <a:pPr algn="l"/>
            <a:r>
              <a:rPr lang="en-US" sz="1800" b="0" i="0" u="none" strike="noStrike" baseline="0" dirty="0">
                <a:latin typeface="SFRM1000"/>
              </a:rPr>
              <a:t>which deals with the Turkish Armed Forces and Syrian National Army’s conflict with the People’s Protection</a:t>
            </a:r>
          </a:p>
          <a:p>
            <a:pPr algn="l"/>
            <a:r>
              <a:rPr lang="en-US" sz="1800" b="0" i="0" u="none" strike="noStrike" baseline="0" dirty="0">
                <a:latin typeface="SFRM1000"/>
              </a:rPr>
              <a:t>Units of the Syrian Democratic Forces – displays more emotional content in English.</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29</a:t>
            </a:fld>
            <a:endParaRPr lang="en-US"/>
          </a:p>
        </p:txBody>
      </p:sp>
    </p:spTree>
    <p:extLst>
      <p:ext uri="{BB962C8B-B14F-4D97-AF65-F5344CB8AC3E}">
        <p14:creationId xmlns:p14="http://schemas.microsoft.com/office/powerpoint/2010/main" val="2127187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queries fail to perform specified action, i.e. can actually be promoting</a:t>
            </a:r>
          </a:p>
          <a:p>
            <a:r>
              <a:rPr lang="en-US" dirty="0"/>
              <a:t>vs. minimizing. GPT-4 might find some queries offensive and refuse to generate a response. Thus additional</a:t>
            </a:r>
          </a:p>
          <a:p>
            <a:r>
              <a:rPr lang="en-US" dirty="0"/>
              <a:t>verification is required over this dataset.</a:t>
            </a:r>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33</a:t>
            </a:fld>
            <a:endParaRPr lang="en-US"/>
          </a:p>
        </p:txBody>
      </p:sp>
    </p:spTree>
    <p:extLst>
      <p:ext uri="{BB962C8B-B14F-4D97-AF65-F5344CB8AC3E}">
        <p14:creationId xmlns:p14="http://schemas.microsoft.com/office/powerpoint/2010/main" val="3201293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71C75E-0943-40E8-9519-F6D28A60857D}" type="slidenum">
              <a:rPr lang="en-US" smtClean="0"/>
              <a:t>35</a:t>
            </a:fld>
            <a:endParaRPr lang="en-US"/>
          </a:p>
        </p:txBody>
      </p:sp>
    </p:spTree>
    <p:extLst>
      <p:ext uri="{BB962C8B-B14F-4D97-AF65-F5344CB8AC3E}">
        <p14:creationId xmlns:p14="http://schemas.microsoft.com/office/powerpoint/2010/main" val="401750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SFRM1000"/>
              </a:rPr>
              <a:t>Examples of instances where GPT-4 can be overly sensitive: ‘Email *’ (no persuasion technique in Gold)</a:t>
            </a:r>
          </a:p>
          <a:p>
            <a:pPr algn="l"/>
            <a:r>
              <a:rPr lang="en-US" sz="1800" b="0" i="0" u="none" strike="noStrike" baseline="0" dirty="0">
                <a:solidFill>
                  <a:srgbClr val="000000"/>
                </a:solidFill>
                <a:latin typeface="SFRM1000"/>
              </a:rPr>
              <a:t>labeled as an Obfuscation-Vagueness-Confusion technique with 75% confidence. Even though ‘Email *’ does</a:t>
            </a:r>
          </a:p>
          <a:p>
            <a:pPr algn="l"/>
            <a:r>
              <a:rPr lang="en-US" sz="1800" b="0" i="0" u="none" strike="noStrike" baseline="0" dirty="0">
                <a:solidFill>
                  <a:srgbClr val="000000"/>
                </a:solidFill>
                <a:latin typeface="SFRM1000"/>
              </a:rPr>
              <a:t>come across as vague, it’s not the kind of vagueness or confusion specifically designed to deflect attention away</a:t>
            </a:r>
          </a:p>
          <a:p>
            <a:pPr algn="l"/>
            <a:r>
              <a:rPr lang="en-US" sz="1800" b="0" i="0" u="none" strike="noStrike" baseline="0" dirty="0">
                <a:solidFill>
                  <a:srgbClr val="000000"/>
                </a:solidFill>
                <a:latin typeface="SFRM1000"/>
              </a:rPr>
              <a:t>from the main topic (593 such vagueness or confusion instances in Table </a:t>
            </a:r>
            <a:r>
              <a:rPr lang="en-US" sz="1800" b="0" i="0" u="none" strike="noStrike" baseline="0" dirty="0">
                <a:solidFill>
                  <a:srgbClr val="0000FF"/>
                </a:solidFill>
                <a:latin typeface="SFRM1000"/>
              </a:rPr>
              <a:t>4 </a:t>
            </a:r>
            <a:r>
              <a:rPr lang="en-US" sz="1800" b="0" i="0" u="none" strike="noStrike" baseline="0" dirty="0">
                <a:solidFill>
                  <a:srgbClr val="000000"/>
                </a:solidFill>
                <a:latin typeface="SFRM1000"/>
              </a:rPr>
              <a:t>vs. just 30 for Gold). Similarly, merely</a:t>
            </a:r>
          </a:p>
          <a:p>
            <a:pPr algn="l"/>
            <a:r>
              <a:rPr lang="en-US" sz="1800" b="0" i="0" u="none" strike="noStrike" baseline="0" dirty="0">
                <a:solidFill>
                  <a:srgbClr val="000000"/>
                </a:solidFill>
                <a:latin typeface="SFRM1000"/>
              </a:rPr>
              <a:t>mentioning a news source or an individual results in GPT-4 labeling the text as containing appeal to authority</a:t>
            </a:r>
          </a:p>
          <a:p>
            <a:pPr algn="l"/>
            <a:r>
              <a:rPr lang="en-US" sz="1800" b="0" i="0" u="none" strike="noStrike" baseline="0" dirty="0">
                <a:solidFill>
                  <a:srgbClr val="000000"/>
                </a:solidFill>
                <a:latin typeface="SFRM1000"/>
              </a:rPr>
              <a:t>(7214 via GPT-4 vs. just 179 for Gold).</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38</a:t>
            </a:fld>
            <a:endParaRPr lang="en-US"/>
          </a:p>
        </p:txBody>
      </p:sp>
    </p:spTree>
    <p:extLst>
      <p:ext uri="{BB962C8B-B14F-4D97-AF65-F5344CB8AC3E}">
        <p14:creationId xmlns:p14="http://schemas.microsoft.com/office/powerpoint/2010/main" val="175525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Russian and English (1m+ paired articles)</a:t>
            </a:r>
          </a:p>
        </p:txBody>
      </p:sp>
      <p:sp>
        <p:nvSpPr>
          <p:cNvPr id="4" name="Slide Number Placeholder 3"/>
          <p:cNvSpPr>
            <a:spLocks noGrp="1"/>
          </p:cNvSpPr>
          <p:nvPr>
            <p:ph type="sldNum" sz="quarter" idx="5"/>
          </p:nvPr>
        </p:nvSpPr>
        <p:spPr/>
        <p:txBody>
          <a:bodyPr/>
          <a:lstStyle/>
          <a:p>
            <a:fld id="{EE0DA7D4-2281-3F41-A9A9-DF2CBC1C06D7}" type="slidenum">
              <a:rPr lang="en-US" smtClean="0"/>
              <a:t>5</a:t>
            </a:fld>
            <a:endParaRPr lang="en-US"/>
          </a:p>
        </p:txBody>
      </p:sp>
    </p:spTree>
    <p:extLst>
      <p:ext uri="{BB962C8B-B14F-4D97-AF65-F5344CB8AC3E}">
        <p14:creationId xmlns:p14="http://schemas.microsoft.com/office/powerpoint/2010/main" val="47017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Communication practices: (1) Respectful Language, avoiding hate speech and derogatory terms; (2) Constructive Dialogue, focusing on ideas rather than personal attacks; (3) Empathetic Tone, appreciating others' feelings; (4) Open-mindedness, considering differing viewpoints; (5) Objectivity, maintaining factual accuracy without bias; (6) Active Listening, giving full attention to the speaker; (7) Nonviolent Communication, avoiding harmful speech; (8) Clear and Concise dialogue, minimizing misunderstandings; (9) Solution-Oriented discussions, seeking constructive resolution; and (10) Honesty, being straightforward yet respectful. The effective presentation of arguments: (1) a well-defined Thesis, (2) robust Evidence such as statistics and expert opinions, (3) Logical Reasoning with coherent thought progression, (4) Relevance of all points to the overarching thesis, and (5) addressing Counterarguments. The use of (6) Persuasive Language to evoke emotional responses, (7) Rhetorical Devices like metaphors, (8) Clarity in grammar and expression, (9) Factual Accuracy, and (10) Source Credibility is also crucial. Lastly, (11) Respect for Opposing Viewpoints and (12) Context awareness, which incorporates understanding of broader societal, cultural, historical, or political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1F2328"/>
                </a:solidFill>
                <a:effectLst/>
                <a:latin typeface="Times New Roman" panose="02020603050405020304" pitchFamily="18" charset="0"/>
                <a:cs typeface="Times New Roman" panose="02020603050405020304" pitchFamily="18" charset="0"/>
              </a:rPr>
              <a:t>We negated the question if necessary such that the True answer implies that text has propaganda. </a:t>
            </a:r>
          </a:p>
          <a:p>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11</a:t>
            </a:fld>
            <a:endParaRPr lang="en-US"/>
          </a:p>
        </p:txBody>
      </p:sp>
    </p:spTree>
    <p:extLst>
      <p:ext uri="{BB962C8B-B14F-4D97-AF65-F5344CB8AC3E}">
        <p14:creationId xmlns:p14="http://schemas.microsoft.com/office/powerpoint/2010/main" val="1249940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Given a piece of text your goal is to answer each of the following questions as ‘True’, ‘False’, or ‘N/A’ (if question is not applicable) plus a confidence measure from 0-100. Questions: {list of questions}. Example output: Q1: True (conf:70); Q2: False </a:t>
            </a:r>
            <a:r>
              <a:rPr lang="pt-BR" sz="1800" b="0" i="0" u="none" strike="noStrike" baseline="0" dirty="0">
                <a:latin typeface="SFRM1000"/>
              </a:rPr>
              <a:t>(conf:30); Q3: N/A; ...</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12</a:t>
            </a:fld>
            <a:endParaRPr lang="en-US"/>
          </a:p>
        </p:txBody>
      </p:sp>
    </p:spTree>
    <p:extLst>
      <p:ext uri="{BB962C8B-B14F-4D97-AF65-F5344CB8AC3E}">
        <p14:creationId xmlns:p14="http://schemas.microsoft.com/office/powerpoint/2010/main" val="3366641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Each question is related to task X as follows: Q20 pertains to objectivity, Q88 and Q92 address persuasive language to evoke emotional responses, Q210 through Q217 explore aspects of loaded language, Q258 associated with none, and Q295 examines the use of exaggeration or minimization.</a:t>
            </a:r>
          </a:p>
          <a:p>
            <a:pPr algn="l"/>
            <a:endParaRPr lang="en-US" sz="1800" b="0" i="0" u="none" strike="noStrike" baseline="0" dirty="0">
              <a:latin typeface="SFRM1000"/>
            </a:endParaRPr>
          </a:p>
          <a:p>
            <a:pPr algn="l"/>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16</a:t>
            </a:fld>
            <a:endParaRPr lang="en-US"/>
          </a:p>
        </p:txBody>
      </p:sp>
    </p:spTree>
    <p:extLst>
      <p:ext uri="{BB962C8B-B14F-4D97-AF65-F5344CB8AC3E}">
        <p14:creationId xmlns:p14="http://schemas.microsoft.com/office/powerpoint/2010/main" val="3111854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Times New Roman" panose="02020603050405020304" pitchFamily="18" charset="0"/>
                <a:cs typeface="Times New Roman" panose="02020603050405020304" pitchFamily="18" charset="0"/>
              </a:rPr>
              <a:t>Despite the zero-shot nature, we find the model nearly always adheres to the expected output format (&lt; 1% error) </a:t>
            </a:r>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18</a:t>
            </a:fld>
            <a:endParaRPr lang="en-US"/>
          </a:p>
        </p:txBody>
      </p:sp>
    </p:spTree>
    <p:extLst>
      <p:ext uri="{BB962C8B-B14F-4D97-AF65-F5344CB8AC3E}">
        <p14:creationId xmlns:p14="http://schemas.microsoft.com/office/powerpoint/2010/main" val="1680836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FRM1000"/>
              </a:rPr>
              <a:t>Each question is related to task X as follows: Q20 pertains to objectivity, Q88 and Q92 address persuasive language to evoke emotional responses, Q210 through Q217 explore aspects of loaded language, Q258 associated with none, and Q295 examines the use of exaggeration or minimization.</a:t>
            </a:r>
          </a:p>
          <a:p>
            <a:pPr algn="l"/>
            <a:endParaRPr lang="en-US" dirty="0"/>
          </a:p>
        </p:txBody>
      </p:sp>
      <p:sp>
        <p:nvSpPr>
          <p:cNvPr id="4" name="Slide Number Placeholder 3"/>
          <p:cNvSpPr>
            <a:spLocks noGrp="1"/>
          </p:cNvSpPr>
          <p:nvPr>
            <p:ph type="sldNum" sz="quarter" idx="5"/>
          </p:nvPr>
        </p:nvSpPr>
        <p:spPr/>
        <p:txBody>
          <a:bodyPr/>
          <a:lstStyle/>
          <a:p>
            <a:fld id="{EE0DA7D4-2281-3F41-A9A9-DF2CBC1C06D7}" type="slidenum">
              <a:rPr lang="en-US" smtClean="0"/>
              <a:t>19</a:t>
            </a:fld>
            <a:endParaRPr lang="en-US"/>
          </a:p>
        </p:txBody>
      </p:sp>
    </p:spTree>
    <p:extLst>
      <p:ext uri="{BB962C8B-B14F-4D97-AF65-F5344CB8AC3E}">
        <p14:creationId xmlns:p14="http://schemas.microsoft.com/office/powerpoint/2010/main" val="3455094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the 50% of properly formatted responses, we observe that they are always prefixed with Q1:; in contrast, unparsable responses nearly always have different prefixes. This leads to the intuition that we can pre-generate the proper prefix by concatenating it to the input sequence. Afterwards, the model will continue generations in this modified distribution space; </a:t>
            </a:r>
          </a:p>
        </p:txBody>
      </p:sp>
      <p:sp>
        <p:nvSpPr>
          <p:cNvPr id="4" name="Slide Number Placeholder 3"/>
          <p:cNvSpPr>
            <a:spLocks noGrp="1"/>
          </p:cNvSpPr>
          <p:nvPr>
            <p:ph type="sldNum" sz="quarter" idx="5"/>
          </p:nvPr>
        </p:nvSpPr>
        <p:spPr/>
        <p:txBody>
          <a:bodyPr/>
          <a:lstStyle/>
          <a:p>
            <a:fld id="{EE0DA7D4-2281-3F41-A9A9-DF2CBC1C06D7}" type="slidenum">
              <a:rPr lang="en-US" smtClean="0"/>
              <a:t>20</a:t>
            </a:fld>
            <a:endParaRPr lang="en-US"/>
          </a:p>
        </p:txBody>
      </p:sp>
    </p:spTree>
    <p:extLst>
      <p:ext uri="{BB962C8B-B14F-4D97-AF65-F5344CB8AC3E}">
        <p14:creationId xmlns:p14="http://schemas.microsoft.com/office/powerpoint/2010/main" val="11859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SemEval</a:t>
            </a:r>
            <a:r>
              <a:rPr lang="en-US" dirty="0"/>
              <a:t> data was employed in a 5 fold cross-validation across a suite of classifiers, which included Logistic Regression, Random Forest, and Support Vector Classifier (SVC) (across classifiers kept seed parameter constant). The mean F1 across the 5 folds was recorded. Following the reduction of each feature set, we applied 5 fold cross-validation using the suite of classifiers again. For each iteration, we computed the mean precision, recall, and F1-score to quantitatively assess the classifiers' performance on the reduced feature set. Elimination of features for both ANOVA and </a:t>
            </a:r>
            <a:r>
              <a:rPr lang="en-US" dirty="0" err="1"/>
              <a:t>RFGini</a:t>
            </a:r>
            <a:r>
              <a:rPr lang="en-US" dirty="0"/>
              <a:t> reveals a stable performance across classifiers that starts to deteriorate after less than 10 features remain. There is a sharp drop in performance after top 8 features remain. We therefore take the top 8 selected features from feature reduction using ANOVA, and also the top 8 features from feature reduction using </a:t>
            </a:r>
            <a:r>
              <a:rPr lang="en-US" dirty="0" err="1"/>
              <a:t>RFGini</a:t>
            </a:r>
            <a:r>
              <a:rPr lang="en-US" dirty="0"/>
              <a:t>. As 4 questions overlap, this results in 12 features. </a:t>
            </a:r>
          </a:p>
        </p:txBody>
      </p:sp>
      <p:sp>
        <p:nvSpPr>
          <p:cNvPr id="4" name="Slide Number Placeholder 3"/>
          <p:cNvSpPr>
            <a:spLocks noGrp="1"/>
          </p:cNvSpPr>
          <p:nvPr>
            <p:ph type="sldNum" sz="quarter" idx="5"/>
          </p:nvPr>
        </p:nvSpPr>
        <p:spPr/>
        <p:txBody>
          <a:bodyPr/>
          <a:lstStyle/>
          <a:p>
            <a:fld id="{EE0DA7D4-2281-3F41-A9A9-DF2CBC1C06D7}" type="slidenum">
              <a:rPr lang="en-US" smtClean="0"/>
              <a:t>21</a:t>
            </a:fld>
            <a:endParaRPr lang="en-US"/>
          </a:p>
        </p:txBody>
      </p:sp>
    </p:spTree>
    <p:extLst>
      <p:ext uri="{BB962C8B-B14F-4D97-AF65-F5344CB8AC3E}">
        <p14:creationId xmlns:p14="http://schemas.microsoft.com/office/powerpoint/2010/main" val="3334572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44E41EBE-3EFB-491D-AF6C-F7C412F5A9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5" y="6513870"/>
            <a:ext cx="2560320" cy="53098"/>
          </a:xfrm>
          <a:prstGeom prst="rect">
            <a:avLst/>
          </a:prstGeom>
        </p:spPr>
      </p:pic>
      <p:sp>
        <p:nvSpPr>
          <p:cNvPr id="2" name="Title 1"/>
          <p:cNvSpPr>
            <a:spLocks noGrp="1"/>
          </p:cNvSpPr>
          <p:nvPr>
            <p:ph type="title"/>
          </p:nvPr>
        </p:nvSpPr>
        <p:spPr>
          <a:xfrm>
            <a:off x="2342573" y="1903865"/>
            <a:ext cx="7494154" cy="2899430"/>
          </a:xfrm>
        </p:spPr>
        <p:txBody>
          <a:bodyPr anchor="ctr" anchorCtr="0"/>
          <a:lstStyle>
            <a:lvl1pPr algn="ctr">
              <a:defRPr sz="6000">
                <a:solidFill>
                  <a:schemeClr val="bg1"/>
                </a:solidFill>
              </a:defRPr>
            </a:lvl1pPr>
          </a:lstStyle>
          <a:p>
            <a:r>
              <a:rPr lang="en-US" dirty="0"/>
              <a:t>Click to edit Master title style</a:t>
            </a:r>
          </a:p>
        </p:txBody>
      </p:sp>
      <p:cxnSp>
        <p:nvCxnSpPr>
          <p:cNvPr id="8" name="Straight Connector 7"/>
          <p:cNvCxnSpPr/>
          <p:nvPr userDrawn="1"/>
        </p:nvCxnSpPr>
        <p:spPr>
          <a:xfrm>
            <a:off x="3519055" y="6536988"/>
            <a:ext cx="7819327"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4FC867-90C7-46C4-A239-75E739CD55FF}"/>
              </a:ext>
            </a:extLst>
          </p:cNvPr>
          <p:cNvCxnSpPr/>
          <p:nvPr userDrawn="1"/>
        </p:nvCxnSpPr>
        <p:spPr>
          <a:xfrm>
            <a:off x="914400" y="500368"/>
            <a:ext cx="10363200"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sp>
        <p:nvSpPr>
          <p:cNvPr id="10"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bg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2" name="TextBox 10"/>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bg1"/>
                </a:solidFill>
                <a:latin typeface="Arial" panose="020B0604020202020204" pitchFamily="34" charset="0"/>
                <a:cs typeface="Arial" panose="020B0604020202020204" pitchFamily="34" charset="0"/>
              </a:rPr>
              <a:pPr algn="r"/>
              <a:t>‹#›</a:t>
            </a:fld>
            <a:endParaRPr lang="en-US" sz="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A09CED8-17E6-4AA8-A840-4DF580E03DA7}"/>
              </a:ext>
            </a:extLst>
          </p:cNvPr>
          <p:cNvPicPr>
            <a:picLocks noChangeAspect="1"/>
          </p:cNvPicPr>
          <p:nvPr userDrawn="1"/>
        </p:nvPicPr>
        <p:blipFill>
          <a:blip r:embed="rId4"/>
          <a:srcRect/>
          <a:stretch/>
        </p:blipFill>
        <p:spPr>
          <a:xfrm>
            <a:off x="882233" y="71254"/>
            <a:ext cx="407387" cy="371417"/>
          </a:xfrm>
          <a:prstGeom prst="rect">
            <a:avLst/>
          </a:prstGeom>
        </p:spPr>
      </p:pic>
      <p:pic>
        <p:nvPicPr>
          <p:cNvPr id="4" name="Picture 3">
            <a:extLst>
              <a:ext uri="{FF2B5EF4-FFF2-40B4-BE49-F238E27FC236}">
                <a16:creationId xmlns:a16="http://schemas.microsoft.com/office/drawing/2014/main" id="{EA3BEFE0-DFA3-4014-A095-4C92679B7620}"/>
              </a:ext>
            </a:extLst>
          </p:cNvPr>
          <p:cNvPicPr>
            <a:picLocks noChangeAspect="1"/>
          </p:cNvPicPr>
          <p:nvPr userDrawn="1"/>
        </p:nvPicPr>
        <p:blipFill>
          <a:blip r:embed="rId5"/>
          <a:srcRect/>
          <a:stretch/>
        </p:blipFill>
        <p:spPr>
          <a:xfrm>
            <a:off x="10552616" y="199210"/>
            <a:ext cx="724984" cy="122790"/>
          </a:xfrm>
          <a:prstGeom prst="rect">
            <a:avLst/>
          </a:prstGeom>
        </p:spPr>
      </p:pic>
      <p:pic>
        <p:nvPicPr>
          <p:cNvPr id="5" name="Picture 4">
            <a:extLst>
              <a:ext uri="{FF2B5EF4-FFF2-40B4-BE49-F238E27FC236}">
                <a16:creationId xmlns:a16="http://schemas.microsoft.com/office/drawing/2014/main" id="{189F54AD-73FB-44A1-A40B-23586D0EDF17}"/>
              </a:ext>
            </a:extLst>
          </p:cNvPr>
          <p:cNvPicPr>
            <a:picLocks noChangeAspect="1"/>
          </p:cNvPicPr>
          <p:nvPr userDrawn="1"/>
        </p:nvPicPr>
        <p:blipFill>
          <a:blip r:embed="rId6"/>
          <a:srcRect/>
          <a:stretch/>
        </p:blipFill>
        <p:spPr>
          <a:xfrm>
            <a:off x="1506111" y="70973"/>
            <a:ext cx="623261" cy="357774"/>
          </a:xfrm>
          <a:prstGeom prst="rect">
            <a:avLst/>
          </a:prstGeom>
        </p:spPr>
      </p:pic>
    </p:spTree>
    <p:extLst>
      <p:ext uri="{BB962C8B-B14F-4D97-AF65-F5344CB8AC3E}">
        <p14:creationId xmlns:p14="http://schemas.microsoft.com/office/powerpoint/2010/main" val="56175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99120"/>
            <a:ext cx="10515600" cy="637515"/>
          </a:xfrm>
        </p:spPr>
        <p:txBody>
          <a:bodyPr>
            <a:normAutofit/>
          </a:bodyPr>
          <a:lstStyle>
            <a:lvl1pPr>
              <a:defRPr sz="3000"/>
            </a:lvl1pPr>
          </a:lstStyle>
          <a:p>
            <a:r>
              <a:rPr lang="en-US"/>
              <a:t>Click to edit Master title style</a:t>
            </a:r>
            <a:endParaRPr lang="en-US" dirty="0"/>
          </a:p>
        </p:txBody>
      </p:sp>
      <p:cxnSp>
        <p:nvCxnSpPr>
          <p:cNvPr id="13" name="Straight Connector 12"/>
          <p:cNvCxnSpPr/>
          <p:nvPr/>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sp>
        <p:nvSpPr>
          <p:cNvPr id="18" name="Text Placeholder 18"/>
          <p:cNvSpPr>
            <a:spLocks noGrp="1"/>
          </p:cNvSpPr>
          <p:nvPr>
            <p:ph type="body" sz="quarter" idx="15" hasCustomPrompt="1"/>
          </p:nvPr>
        </p:nvSpPr>
        <p:spPr>
          <a:xfrm>
            <a:off x="6461760" y="6583680"/>
            <a:ext cx="4876621" cy="150440"/>
          </a:xfrm>
        </p:spPr>
        <p:txBody>
          <a:bodyPr>
            <a:noAutofit/>
          </a:bodyPr>
          <a:lstStyle>
            <a:lvl1pPr marL="0" indent="0" algn="r">
              <a:buNone/>
              <a:defRPr sz="600" spc="0" baseline="0">
                <a:solidFill>
                  <a:srgbClr val="595A5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Place proper DISTRIBUTION statement here.</a:t>
            </a:r>
          </a:p>
        </p:txBody>
      </p:sp>
      <p:pic>
        <p:nvPicPr>
          <p:cNvPr id="12" name="Graphic 11">
            <a:extLst>
              <a:ext uri="{FF2B5EF4-FFF2-40B4-BE49-F238E27FC236}">
                <a16:creationId xmlns:a16="http://schemas.microsoft.com/office/drawing/2014/main" id="{CB5BD334-298D-478C-86C2-D672942FB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5" y="198076"/>
            <a:ext cx="740880" cy="125059"/>
          </a:xfrm>
          <a:prstGeom prst="rect">
            <a:avLst/>
          </a:prstGeom>
        </p:spPr>
      </p:pic>
      <p:pic>
        <p:nvPicPr>
          <p:cNvPr id="14" name="Graphic 13">
            <a:extLst>
              <a:ext uri="{FF2B5EF4-FFF2-40B4-BE49-F238E27FC236}">
                <a16:creationId xmlns:a16="http://schemas.microsoft.com/office/drawing/2014/main" id="{0D54C71C-1288-472F-A460-7C04D48B3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334" y="6513870"/>
            <a:ext cx="2560320" cy="53098"/>
          </a:xfrm>
          <a:prstGeom prst="rect">
            <a:avLst/>
          </a:prstGeom>
        </p:spPr>
      </p:pic>
    </p:spTree>
    <p:extLst>
      <p:ext uri="{BB962C8B-B14F-4D97-AF65-F5344CB8AC3E}">
        <p14:creationId xmlns:p14="http://schemas.microsoft.com/office/powerpoint/2010/main" val="29958352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99120"/>
            <a:ext cx="10515600" cy="637515"/>
          </a:xfrm>
        </p:spPr>
        <p:txBody>
          <a:bodyPr>
            <a:normAutofit/>
          </a:bodyPr>
          <a:lstStyle>
            <a:lvl1pPr>
              <a:defRPr sz="3000"/>
            </a:lvl1pPr>
          </a:lstStyle>
          <a:p>
            <a:r>
              <a:rPr lang="en-US" dirty="0"/>
              <a:t>Click to edit Master title style</a:t>
            </a:r>
          </a:p>
        </p:txBody>
      </p:sp>
      <p:cxnSp>
        <p:nvCxnSpPr>
          <p:cNvPr id="13" name="Straight Connector 12"/>
          <p:cNvCxnSpPr/>
          <p:nvPr/>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sp>
        <p:nvSpPr>
          <p:cNvPr id="18" name="Text Placeholder 18"/>
          <p:cNvSpPr>
            <a:spLocks noGrp="1"/>
          </p:cNvSpPr>
          <p:nvPr>
            <p:ph type="body" sz="quarter" idx="15" hasCustomPrompt="1"/>
          </p:nvPr>
        </p:nvSpPr>
        <p:spPr>
          <a:xfrm>
            <a:off x="6461760" y="6583680"/>
            <a:ext cx="4876621" cy="150440"/>
          </a:xfrm>
        </p:spPr>
        <p:txBody>
          <a:bodyPr>
            <a:noAutofit/>
          </a:bodyPr>
          <a:lstStyle>
            <a:lvl1pPr marL="0" indent="0" algn="r">
              <a:buNone/>
              <a:defRPr sz="600" spc="0" baseline="0">
                <a:solidFill>
                  <a:srgbClr val="595A5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Place proper DISTRIBUTION statement here.</a:t>
            </a:r>
          </a:p>
        </p:txBody>
      </p:sp>
      <p:pic>
        <p:nvPicPr>
          <p:cNvPr id="12" name="Graphic 11">
            <a:extLst>
              <a:ext uri="{FF2B5EF4-FFF2-40B4-BE49-F238E27FC236}">
                <a16:creationId xmlns:a16="http://schemas.microsoft.com/office/drawing/2014/main" id="{CB5BD334-298D-478C-86C2-D672942FB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5" y="198076"/>
            <a:ext cx="740880" cy="125059"/>
          </a:xfrm>
          <a:prstGeom prst="rect">
            <a:avLst/>
          </a:prstGeom>
        </p:spPr>
      </p:pic>
      <p:pic>
        <p:nvPicPr>
          <p:cNvPr id="14" name="Graphic 13">
            <a:extLst>
              <a:ext uri="{FF2B5EF4-FFF2-40B4-BE49-F238E27FC236}">
                <a16:creationId xmlns:a16="http://schemas.microsoft.com/office/drawing/2014/main" id="{0D54C71C-1288-472F-A460-7C04D48B3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334" y="6513870"/>
            <a:ext cx="2560320" cy="53098"/>
          </a:xfrm>
          <a:prstGeom prst="rect">
            <a:avLst/>
          </a:prstGeom>
        </p:spPr>
      </p:pic>
      <p:sp>
        <p:nvSpPr>
          <p:cNvPr id="8" name="Picture Placeholder 5"/>
          <p:cNvSpPr>
            <a:spLocks noGrp="1"/>
          </p:cNvSpPr>
          <p:nvPr>
            <p:ph type="pic" sz="quarter" idx="11" hasCustomPrompt="1"/>
          </p:nvPr>
        </p:nvSpPr>
        <p:spPr>
          <a:xfrm>
            <a:off x="327979" y="1304217"/>
            <a:ext cx="5768018" cy="2655502"/>
          </a:xfrm>
          <a:solidFill>
            <a:schemeClr val="bg1"/>
          </a:solidFill>
        </p:spPr>
        <p:txBody>
          <a:bodyPr anchor="ctr" anchorCtr="0"/>
          <a:lstStyle>
            <a:lvl1pPr marL="0" indent="0" algn="ctr">
              <a:buNone/>
              <a:defRPr/>
            </a:lvl1pPr>
          </a:lstStyle>
          <a:p>
            <a:r>
              <a:rPr lang="en-US" dirty="0"/>
              <a:t>Click to</a:t>
            </a:r>
            <a:br>
              <a:rPr lang="en-US" dirty="0"/>
            </a:br>
            <a:r>
              <a:rPr lang="en-US" dirty="0"/>
              <a:t>insert photo</a:t>
            </a:r>
            <a:br>
              <a:rPr lang="en-US" dirty="0"/>
            </a:br>
            <a:r>
              <a:rPr lang="en-US" dirty="0"/>
              <a:t>depicting technology</a:t>
            </a:r>
          </a:p>
        </p:txBody>
      </p:sp>
      <p:sp>
        <p:nvSpPr>
          <p:cNvPr id="9" name="Rectangle 7"/>
          <p:cNvSpPr>
            <a:spLocks noChangeArrowheads="1"/>
          </p:cNvSpPr>
          <p:nvPr userDrawn="1"/>
        </p:nvSpPr>
        <p:spPr bwMode="auto">
          <a:xfrm>
            <a:off x="327979" y="3960265"/>
            <a:ext cx="5768020" cy="339194"/>
          </a:xfrm>
          <a:prstGeom prst="rect">
            <a:avLst/>
          </a:prstGeom>
          <a:solidFill>
            <a:srgbClr val="FFFF00"/>
          </a:solidFill>
          <a:ln w="9525">
            <a:solidFill>
              <a:schemeClr val="tx1"/>
            </a:solidFill>
            <a:miter lim="800000"/>
            <a:headEnd/>
            <a:tailEnd/>
          </a:ln>
        </p:spPr>
        <p:txBody>
          <a:bodyPr wrap="square" lIns="92075" tIns="46037" rIns="92075" bIns="46037">
            <a:spAutoFit/>
          </a:bodyPr>
          <a:lstStyle/>
          <a:p>
            <a:pPr algn="ctr" eaLnBrk="0" hangingPunct="0">
              <a:spcBef>
                <a:spcPct val="0"/>
              </a:spcBef>
            </a:pPr>
            <a:r>
              <a:rPr lang="en-US" sz="1600" b="1" dirty="0">
                <a:latin typeface="Arial" panose="020B0604020202020204" pitchFamily="34" charset="0"/>
                <a:cs typeface="Arial" panose="020B0604020202020204" pitchFamily="34" charset="0"/>
              </a:rPr>
              <a:t>Description</a:t>
            </a:r>
          </a:p>
        </p:txBody>
      </p:sp>
      <p:sp>
        <p:nvSpPr>
          <p:cNvPr id="10" name="Rectangle 7"/>
          <p:cNvSpPr>
            <a:spLocks noChangeArrowheads="1"/>
          </p:cNvSpPr>
          <p:nvPr userDrawn="1"/>
        </p:nvSpPr>
        <p:spPr bwMode="auto">
          <a:xfrm>
            <a:off x="6096001" y="3960265"/>
            <a:ext cx="5767919" cy="339194"/>
          </a:xfrm>
          <a:prstGeom prst="rect">
            <a:avLst/>
          </a:prstGeom>
          <a:solidFill>
            <a:srgbClr val="FFFF00"/>
          </a:solidFill>
          <a:ln w="9525">
            <a:solidFill>
              <a:schemeClr val="tx1"/>
            </a:solidFill>
            <a:miter lim="800000"/>
            <a:headEnd/>
            <a:tailEnd/>
          </a:ln>
        </p:spPr>
        <p:txBody>
          <a:bodyPr wrap="square" lIns="92075" tIns="46037" rIns="92075" bIns="46037">
            <a:spAutoFit/>
          </a:bodyPr>
          <a:lstStyle/>
          <a:p>
            <a:pPr algn="ctr" eaLnBrk="0" hangingPunct="0">
              <a:spcBef>
                <a:spcPct val="0"/>
              </a:spcBef>
            </a:pPr>
            <a:r>
              <a:rPr lang="en-US" sz="1600" b="1" dirty="0">
                <a:latin typeface="Arial" panose="020B0604020202020204" pitchFamily="34" charset="0"/>
                <a:cs typeface="Arial" panose="020B0604020202020204" pitchFamily="34" charset="0"/>
              </a:rPr>
              <a:t>Delivering</a:t>
            </a:r>
          </a:p>
        </p:txBody>
      </p:sp>
      <p:sp>
        <p:nvSpPr>
          <p:cNvPr id="11" name="Rectangle 7"/>
          <p:cNvSpPr>
            <a:spLocks noChangeArrowheads="1"/>
          </p:cNvSpPr>
          <p:nvPr userDrawn="1"/>
        </p:nvSpPr>
        <p:spPr bwMode="auto">
          <a:xfrm>
            <a:off x="328086" y="5183780"/>
            <a:ext cx="5768020" cy="339194"/>
          </a:xfrm>
          <a:prstGeom prst="rect">
            <a:avLst/>
          </a:prstGeom>
          <a:solidFill>
            <a:srgbClr val="FFFF00"/>
          </a:solidFill>
          <a:ln w="9525">
            <a:solidFill>
              <a:schemeClr val="tx1"/>
            </a:solidFill>
            <a:miter lim="800000"/>
            <a:headEnd/>
            <a:tailEnd/>
          </a:ln>
        </p:spPr>
        <p:txBody>
          <a:bodyPr wrap="square" lIns="92075" tIns="46037" rIns="92075" bIns="46037">
            <a:spAutoFit/>
          </a:bodyPr>
          <a:lstStyle/>
          <a:p>
            <a:pPr algn="ctr" eaLnBrk="0" hangingPunct="0">
              <a:spcBef>
                <a:spcPct val="0"/>
              </a:spcBef>
            </a:pPr>
            <a:r>
              <a:rPr lang="en-US" sz="1600" b="1" dirty="0">
                <a:latin typeface="Arial" panose="020B0604020202020204" pitchFamily="34" charset="0"/>
                <a:cs typeface="Arial" panose="020B0604020202020204" pitchFamily="34" charset="0"/>
              </a:rPr>
              <a:t>Technology</a:t>
            </a:r>
          </a:p>
        </p:txBody>
      </p:sp>
      <p:sp>
        <p:nvSpPr>
          <p:cNvPr id="15" name="Rectangle 7"/>
          <p:cNvSpPr>
            <a:spLocks noChangeArrowheads="1"/>
          </p:cNvSpPr>
          <p:nvPr userDrawn="1"/>
        </p:nvSpPr>
        <p:spPr bwMode="auto">
          <a:xfrm>
            <a:off x="6096003" y="5187348"/>
            <a:ext cx="5767917" cy="339194"/>
          </a:xfrm>
          <a:prstGeom prst="rect">
            <a:avLst/>
          </a:prstGeom>
          <a:solidFill>
            <a:srgbClr val="FFFF00"/>
          </a:solidFill>
          <a:ln w="9525">
            <a:solidFill>
              <a:schemeClr val="tx1"/>
            </a:solidFill>
            <a:miter lim="800000"/>
            <a:headEnd/>
            <a:tailEnd/>
          </a:ln>
        </p:spPr>
        <p:txBody>
          <a:bodyPr wrap="square" lIns="92075" tIns="46037" rIns="92075" bIns="46037">
            <a:spAutoFit/>
          </a:bodyPr>
          <a:lstStyle/>
          <a:p>
            <a:pPr algn="ctr" eaLnBrk="0" hangingPunct="0">
              <a:spcBef>
                <a:spcPct val="0"/>
              </a:spcBef>
            </a:pPr>
            <a:r>
              <a:rPr lang="en-US" sz="1600" b="1" dirty="0">
                <a:latin typeface="Arial" panose="020B0604020202020204" pitchFamily="34" charset="0"/>
                <a:cs typeface="Arial" panose="020B0604020202020204" pitchFamily="34" charset="0"/>
              </a:rPr>
              <a:t>Benefits to the Warfighter</a:t>
            </a:r>
          </a:p>
        </p:txBody>
      </p:sp>
      <p:sp>
        <p:nvSpPr>
          <p:cNvPr id="17" name="Text Placeholder 2"/>
          <p:cNvSpPr>
            <a:spLocks noGrp="1"/>
          </p:cNvSpPr>
          <p:nvPr>
            <p:ph type="body" sz="quarter" idx="12" hasCustomPrompt="1"/>
          </p:nvPr>
        </p:nvSpPr>
        <p:spPr>
          <a:xfrm>
            <a:off x="328085" y="4299460"/>
            <a:ext cx="5767916" cy="880752"/>
          </a:xfrm>
          <a:ln>
            <a:solidFill>
              <a:schemeClr val="tx1"/>
            </a:solidFill>
          </a:ln>
        </p:spPr>
        <p:txBody>
          <a:bodyPr lIns="45720" rIns="45720">
            <a:normAutofit/>
          </a:bodyPr>
          <a:lstStyle>
            <a:lvl1pPr marL="0" indent="0">
              <a:spcBef>
                <a:spcPts val="0"/>
              </a:spcBef>
              <a:buFont typeface="Arial" pitchFamily="34" charset="0"/>
              <a:buNone/>
              <a:defRPr sz="1200" baseline="0">
                <a:latin typeface="Arial" panose="020B0604020202020204" pitchFamily="34" charset="0"/>
                <a:cs typeface="Arial" panose="020B0604020202020204" pitchFamily="34" charset="0"/>
              </a:defRPr>
            </a:lvl1pPr>
            <a:lvl2pPr marL="474662" indent="0">
              <a:buNone/>
              <a:defRPr/>
            </a:lvl2pPr>
            <a:lvl3pPr marL="889000" indent="0">
              <a:buNone/>
              <a:defRPr/>
            </a:lvl3pPr>
            <a:lvl4pPr marL="1243012" indent="0">
              <a:buNone/>
              <a:defRPr/>
            </a:lvl4pPr>
            <a:lvl5pPr marL="1597025" indent="0">
              <a:buNone/>
              <a:defRPr/>
            </a:lvl5pPr>
          </a:lstStyle>
          <a:p>
            <a:pPr lvl="0"/>
            <a:r>
              <a:rPr lang="en-US" dirty="0"/>
              <a:t>Brief non-technical description of program</a:t>
            </a:r>
          </a:p>
          <a:p>
            <a:pPr lvl="0"/>
            <a:endParaRPr lang="en-US" dirty="0"/>
          </a:p>
          <a:p>
            <a:pPr lvl="0"/>
            <a:endParaRPr lang="en-US" dirty="0"/>
          </a:p>
        </p:txBody>
      </p:sp>
      <p:sp>
        <p:nvSpPr>
          <p:cNvPr id="19" name="Text Placeholder 2"/>
          <p:cNvSpPr>
            <a:spLocks noGrp="1"/>
          </p:cNvSpPr>
          <p:nvPr>
            <p:ph type="body" sz="quarter" idx="13" hasCustomPrompt="1"/>
          </p:nvPr>
        </p:nvSpPr>
        <p:spPr>
          <a:xfrm>
            <a:off x="328086" y="5525449"/>
            <a:ext cx="5767916" cy="964848"/>
          </a:xfrm>
          <a:ln>
            <a:solidFill>
              <a:schemeClr val="tx1"/>
            </a:solidFill>
          </a:ln>
        </p:spPr>
        <p:txBody>
          <a:bodyPr lIns="45720" rIns="45720">
            <a:normAutofit/>
          </a:bodyPr>
          <a:lstStyle>
            <a:lvl1pPr marL="171450" indent="-171450">
              <a:spcBef>
                <a:spcPts val="0"/>
              </a:spcBef>
              <a:buFont typeface="Arial" pitchFamily="34" charset="0"/>
              <a:buChar char="•"/>
              <a:defRPr sz="1200">
                <a:latin typeface="Arial" panose="020B0604020202020204" pitchFamily="34" charset="0"/>
                <a:cs typeface="Arial" panose="020B0604020202020204" pitchFamily="34" charset="0"/>
              </a:defRPr>
            </a:lvl1pPr>
            <a:lvl2pPr marL="474662" indent="0">
              <a:buNone/>
              <a:defRPr/>
            </a:lvl2pPr>
            <a:lvl3pPr marL="889000" indent="0">
              <a:buNone/>
              <a:defRPr/>
            </a:lvl3pPr>
            <a:lvl4pPr marL="1243012" indent="0">
              <a:buNone/>
              <a:defRPr/>
            </a:lvl4pPr>
            <a:lvl5pPr marL="1597025" indent="0">
              <a:buNone/>
              <a:defRPr/>
            </a:lvl5pPr>
          </a:lstStyle>
          <a:p>
            <a:pPr lvl="0"/>
            <a:r>
              <a:rPr lang="en-US" dirty="0" err="1"/>
              <a:t>Bulletized</a:t>
            </a:r>
            <a:r>
              <a:rPr lang="en-US" dirty="0"/>
              <a:t> list of technologies</a:t>
            </a:r>
          </a:p>
        </p:txBody>
      </p:sp>
      <p:sp>
        <p:nvSpPr>
          <p:cNvPr id="20" name="Text Placeholder 2"/>
          <p:cNvSpPr>
            <a:spLocks noGrp="1"/>
          </p:cNvSpPr>
          <p:nvPr>
            <p:ph type="body" sz="quarter" idx="14" hasCustomPrompt="1"/>
          </p:nvPr>
        </p:nvSpPr>
        <p:spPr>
          <a:xfrm>
            <a:off x="6096002" y="4298913"/>
            <a:ext cx="5767916" cy="888435"/>
          </a:xfrm>
          <a:ln>
            <a:solidFill>
              <a:schemeClr val="tx1"/>
            </a:solidFill>
          </a:ln>
        </p:spPr>
        <p:txBody>
          <a:bodyPr lIns="45720" rIns="45720">
            <a:normAutofit/>
          </a:bodyPr>
          <a:lstStyle>
            <a:lvl1pPr marL="171450" indent="-171450">
              <a:buFont typeface="Arial" pitchFamily="34" charset="0"/>
              <a:buChar char="•"/>
              <a:defRPr sz="1200" baseline="0">
                <a:latin typeface="Arial" panose="020B0604020202020204" pitchFamily="34" charset="0"/>
                <a:cs typeface="Arial" panose="020B0604020202020204" pitchFamily="34" charset="0"/>
              </a:defRPr>
            </a:lvl1pPr>
            <a:lvl2pPr marL="474662" indent="0">
              <a:buNone/>
              <a:defRPr/>
            </a:lvl2pPr>
            <a:lvl3pPr marL="889000" indent="0">
              <a:buNone/>
              <a:defRPr/>
            </a:lvl3pPr>
            <a:lvl4pPr marL="1243012" indent="0">
              <a:buNone/>
              <a:defRPr/>
            </a:lvl4pPr>
            <a:lvl5pPr marL="1597025" indent="0">
              <a:buNone/>
              <a:defRPr/>
            </a:lvl5pPr>
          </a:lstStyle>
          <a:p>
            <a:pPr lvl="0"/>
            <a:r>
              <a:rPr lang="en-US" dirty="0" err="1"/>
              <a:t>Bulletized</a:t>
            </a:r>
            <a:r>
              <a:rPr lang="en-US" dirty="0"/>
              <a:t> list of specific deliverables</a:t>
            </a:r>
          </a:p>
        </p:txBody>
      </p:sp>
      <p:sp>
        <p:nvSpPr>
          <p:cNvPr id="21" name="Text Placeholder 2"/>
          <p:cNvSpPr>
            <a:spLocks noGrp="1"/>
          </p:cNvSpPr>
          <p:nvPr>
            <p:ph type="body" sz="quarter" idx="16" hasCustomPrompt="1"/>
          </p:nvPr>
        </p:nvSpPr>
        <p:spPr>
          <a:xfrm>
            <a:off x="6096003" y="5526542"/>
            <a:ext cx="5767916" cy="963756"/>
          </a:xfrm>
          <a:ln>
            <a:solidFill>
              <a:schemeClr val="tx1"/>
            </a:solidFill>
          </a:ln>
        </p:spPr>
        <p:txBody>
          <a:bodyPr lIns="45720" rIns="45720">
            <a:normAutofit/>
          </a:bodyPr>
          <a:lstStyle>
            <a:lvl1pPr marL="171450" indent="-171450">
              <a:spcBef>
                <a:spcPts val="0"/>
              </a:spcBef>
              <a:buFont typeface="Arial" pitchFamily="34" charset="0"/>
              <a:buChar char="•"/>
              <a:defRPr sz="1200" baseline="0">
                <a:latin typeface="Arial" panose="020B0604020202020204" pitchFamily="34" charset="0"/>
                <a:cs typeface="Arial" panose="020B0604020202020204" pitchFamily="34" charset="0"/>
              </a:defRPr>
            </a:lvl1pPr>
            <a:lvl2pPr marL="474662" indent="0">
              <a:buNone/>
              <a:defRPr/>
            </a:lvl2pPr>
            <a:lvl3pPr marL="889000" indent="0">
              <a:buNone/>
              <a:defRPr/>
            </a:lvl3pPr>
            <a:lvl4pPr marL="1243012" indent="0">
              <a:buNone/>
              <a:defRPr/>
            </a:lvl4pPr>
            <a:lvl5pPr marL="1597025" indent="0">
              <a:buNone/>
              <a:defRPr/>
            </a:lvl5pPr>
          </a:lstStyle>
          <a:p>
            <a:pPr lvl="0"/>
            <a:r>
              <a:rPr lang="en-US" dirty="0" err="1"/>
              <a:t>Bulletized</a:t>
            </a:r>
            <a:r>
              <a:rPr lang="en-US" dirty="0"/>
              <a:t> list of benefits to the warfighter</a:t>
            </a:r>
          </a:p>
        </p:txBody>
      </p:sp>
      <p:sp>
        <p:nvSpPr>
          <p:cNvPr id="22" name="TextBox 21"/>
          <p:cNvSpPr txBox="1"/>
          <p:nvPr userDrawn="1"/>
        </p:nvSpPr>
        <p:spPr>
          <a:xfrm>
            <a:off x="6187439" y="1277949"/>
            <a:ext cx="3474683" cy="230832"/>
          </a:xfrm>
          <a:prstGeom prst="rect">
            <a:avLst/>
          </a:prstGeom>
          <a:noFill/>
        </p:spPr>
        <p:txBody>
          <a:bodyPr wrap="square" lIns="9144" tIns="0" rIns="9144" bIns="45720" rtlCol="0">
            <a:spAutoFit/>
          </a:bodyPr>
          <a:lstStyle/>
          <a:p>
            <a:pPr>
              <a:spcBef>
                <a:spcPts val="0"/>
              </a:spcBef>
              <a:tabLst>
                <a:tab pos="3375025" algn="r"/>
              </a:tabLst>
            </a:pPr>
            <a:r>
              <a:rPr lang="en-US" sz="1200" dirty="0">
                <a:latin typeface="Arial" panose="020B0604020202020204" pitchFamily="34" charset="0"/>
                <a:cs typeface="Arial" panose="020B0604020202020204" pitchFamily="34" charset="0"/>
              </a:rPr>
              <a:t>Technology Investment</a:t>
            </a:r>
            <a:r>
              <a:rPr lang="en-US" sz="1200" baseline="0" dirty="0">
                <a:latin typeface="Arial" panose="020B0604020202020204" pitchFamily="34" charset="0"/>
                <a:cs typeface="Arial" panose="020B0604020202020204" pitchFamily="34" charset="0"/>
              </a:rPr>
              <a:t> Schedule (FY)	As of:</a:t>
            </a:r>
            <a:endParaRPr lang="en-US" sz="1200" dirty="0">
              <a:latin typeface="Arial" panose="020B0604020202020204" pitchFamily="34" charset="0"/>
              <a:cs typeface="Arial" panose="020B0604020202020204" pitchFamily="34" charset="0"/>
            </a:endParaRPr>
          </a:p>
        </p:txBody>
      </p:sp>
      <p:sp>
        <p:nvSpPr>
          <p:cNvPr id="23" name="Text Placeholder 24"/>
          <p:cNvSpPr>
            <a:spLocks noGrp="1"/>
          </p:cNvSpPr>
          <p:nvPr>
            <p:ph type="body" sz="quarter" idx="17" hasCustomPrompt="1"/>
          </p:nvPr>
        </p:nvSpPr>
        <p:spPr>
          <a:xfrm>
            <a:off x="9660364" y="1277949"/>
            <a:ext cx="1281904" cy="228600"/>
          </a:xfrm>
        </p:spPr>
        <p:txBody>
          <a:bodyPr wrap="none" lIns="9144" tIns="9144" rIns="9144">
            <a:noAutofit/>
          </a:bodyPr>
          <a:lstStyle>
            <a:lvl1pPr marL="0" indent="0" algn="l">
              <a:buNone/>
              <a:defRPr sz="1200" baseline="0">
                <a:latin typeface="Arial" panose="020B0604020202020204" pitchFamily="34" charset="0"/>
                <a:cs typeface="Arial" panose="020B0604020202020204" pitchFamily="34" charset="0"/>
              </a:defRPr>
            </a:lvl1pPr>
            <a:lvl2pPr marL="474662" indent="0">
              <a:buNone/>
              <a:defRPr sz="1200"/>
            </a:lvl2pPr>
            <a:lvl3pPr marL="889000" indent="0">
              <a:buNone/>
              <a:defRPr sz="1200"/>
            </a:lvl3pPr>
            <a:lvl4pPr marL="1243012" indent="0">
              <a:buNone/>
              <a:defRPr sz="1200"/>
            </a:lvl4pPr>
            <a:lvl5pPr marL="1597025" indent="0">
              <a:buNone/>
              <a:defRPr sz="1200"/>
            </a:lvl5pPr>
          </a:lstStyle>
          <a:p>
            <a:pPr lvl="0"/>
            <a:r>
              <a:rPr lang="en-US" dirty="0"/>
              <a:t>DD MMM YYYY</a:t>
            </a:r>
          </a:p>
        </p:txBody>
      </p:sp>
      <p:sp>
        <p:nvSpPr>
          <p:cNvPr id="24" name="Table Placeholder 26"/>
          <p:cNvSpPr>
            <a:spLocks noGrp="1"/>
          </p:cNvSpPr>
          <p:nvPr>
            <p:ph type="tbl" sz="quarter" idx="18" hasCustomPrompt="1"/>
          </p:nvPr>
        </p:nvSpPr>
        <p:spPr>
          <a:xfrm>
            <a:off x="6096001" y="1525211"/>
            <a:ext cx="5767919" cy="2435601"/>
          </a:xfrm>
        </p:spPr>
        <p:txBody>
          <a:bodyPr anchor="ctr" anchorCtr="0"/>
          <a:lstStyle>
            <a:lvl1pPr marL="0" indent="0" algn="ctr">
              <a:buNone/>
              <a:defRPr baseline="0"/>
            </a:lvl1pPr>
          </a:lstStyle>
          <a:p>
            <a:r>
              <a:rPr lang="en-US" dirty="0"/>
              <a:t>Click to insert</a:t>
            </a:r>
            <a:br>
              <a:rPr lang="en-US" dirty="0"/>
            </a:br>
            <a:r>
              <a:rPr lang="en-US" dirty="0"/>
              <a:t>investment schedule table</a:t>
            </a:r>
          </a:p>
        </p:txBody>
      </p:sp>
    </p:spTree>
    <p:extLst>
      <p:ext uri="{BB962C8B-B14F-4D97-AF65-F5344CB8AC3E}">
        <p14:creationId xmlns:p14="http://schemas.microsoft.com/office/powerpoint/2010/main" val="40891792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838200" y="549387"/>
            <a:ext cx="10515600" cy="732645"/>
          </a:xfrm>
        </p:spPr>
        <p:txBody>
          <a:bodyPr>
            <a:normAutofit/>
          </a:bodyPr>
          <a:lstStyle>
            <a:lvl1pPr>
              <a:defRPr sz="3000"/>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A9A7E89B-15AA-4061-B0AF-2577F800530A}"/>
              </a:ext>
            </a:extLst>
          </p:cNvPr>
          <p:cNvCxnSpPr/>
          <p:nvPr/>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2E0E80-6006-4B76-B8C3-1395111A7B20}"/>
              </a:ext>
            </a:extLst>
          </p:cNvPr>
          <p:cNvCxnSpPr/>
          <p:nvPr/>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478A3597-B5FE-464A-A618-66CAB72EC7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5" y="198076"/>
            <a:ext cx="740880" cy="125059"/>
          </a:xfrm>
          <a:prstGeom prst="rect">
            <a:avLst/>
          </a:prstGeom>
        </p:spPr>
      </p:pic>
      <p:pic>
        <p:nvPicPr>
          <p:cNvPr id="16" name="Graphic 15">
            <a:extLst>
              <a:ext uri="{FF2B5EF4-FFF2-40B4-BE49-F238E27FC236}">
                <a16:creationId xmlns:a16="http://schemas.microsoft.com/office/drawing/2014/main" id="{B65899C1-8647-4059-ABB4-F246F0720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334" y="6513870"/>
            <a:ext cx="2560320" cy="53098"/>
          </a:xfrm>
          <a:prstGeom prst="rect">
            <a:avLst/>
          </a:prstGeom>
        </p:spPr>
      </p:pic>
      <p:sp>
        <p:nvSpPr>
          <p:cNvPr id="17" name="Text Placeholder 18">
            <a:extLst>
              <a:ext uri="{FF2B5EF4-FFF2-40B4-BE49-F238E27FC236}">
                <a16:creationId xmlns:a16="http://schemas.microsoft.com/office/drawing/2014/main" id="{B1307E5F-66E5-4B2E-BE84-7B450FE1B3E5}"/>
              </a:ext>
            </a:extLst>
          </p:cNvPr>
          <p:cNvSpPr>
            <a:spLocks noGrp="1"/>
          </p:cNvSpPr>
          <p:nvPr>
            <p:ph type="body" sz="quarter" idx="15" hasCustomPrompt="1"/>
          </p:nvPr>
        </p:nvSpPr>
        <p:spPr>
          <a:xfrm>
            <a:off x="6461760" y="6583680"/>
            <a:ext cx="4876621" cy="150440"/>
          </a:xfrm>
        </p:spPr>
        <p:txBody>
          <a:bodyPr>
            <a:noAutofit/>
          </a:bodyPr>
          <a:lstStyle>
            <a:lvl1pPr marL="0" indent="0" algn="r">
              <a:buNone/>
              <a:defRPr sz="600" spc="0" baseline="0">
                <a:solidFill>
                  <a:srgbClr val="595A5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Place proper DISTRIBUTION statement here.</a:t>
            </a:r>
          </a:p>
        </p:txBody>
      </p:sp>
    </p:spTree>
    <p:extLst>
      <p:ext uri="{BB962C8B-B14F-4D97-AF65-F5344CB8AC3E}">
        <p14:creationId xmlns:p14="http://schemas.microsoft.com/office/powerpoint/2010/main" val="230844832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78692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99120"/>
            <a:ext cx="10515600" cy="637515"/>
          </a:xfrm>
        </p:spPr>
        <p:txBody>
          <a:bodyPr>
            <a:normAutofit/>
          </a:bodyPr>
          <a:lstStyle>
            <a:lvl1pPr>
              <a:defRPr sz="3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1335416"/>
            <a:ext cx="10515600" cy="5022243"/>
          </a:xfrm>
        </p:spPr>
        <p:txBody>
          <a:bodyPr>
            <a:normAutofit/>
          </a:bodyPr>
          <a:lstStyle>
            <a:lvl1pPr>
              <a:lnSpc>
                <a:spcPct val="100000"/>
              </a:lnSpc>
              <a:defRPr sz="1800">
                <a:latin typeface="Times New Roman" panose="02020603050405020304" pitchFamily="18" charset="0"/>
                <a:cs typeface="Times New Roman" panose="02020603050405020304" pitchFamily="18" charset="0"/>
              </a:defRPr>
            </a:lvl1pPr>
            <a:lvl2pPr>
              <a:lnSpc>
                <a:spcPct val="100000"/>
              </a:lnSpc>
              <a:defRPr sz="1800">
                <a:latin typeface="Times New Roman" panose="02020603050405020304" pitchFamily="18" charset="0"/>
                <a:cs typeface="Times New Roman" panose="02020603050405020304" pitchFamily="18" charset="0"/>
              </a:defRPr>
            </a:lvl2pPr>
            <a:lvl3pPr>
              <a:lnSpc>
                <a:spcPct val="100000"/>
              </a:lnSpc>
              <a:defRPr sz="1800">
                <a:latin typeface="Times New Roman" panose="02020603050405020304" pitchFamily="18" charset="0"/>
                <a:cs typeface="Times New Roman" panose="02020603050405020304" pitchFamily="18" charset="0"/>
              </a:defRPr>
            </a:lvl3pPr>
            <a:lvl4pPr>
              <a:lnSpc>
                <a:spcPct val="100000"/>
              </a:lnSpc>
              <a:defRPr sz="1800">
                <a:latin typeface="Times New Roman" panose="02020603050405020304" pitchFamily="18" charset="0"/>
                <a:cs typeface="Times New Roman" panose="02020603050405020304" pitchFamily="18" charset="0"/>
              </a:defRPr>
            </a:lvl4pPr>
            <a:lvl5pPr>
              <a:lnSpc>
                <a:spcPct val="100000"/>
              </a:lnSpc>
              <a:defRPr sz="1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D54C71C-1288-472F-A460-7C04D48B3A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0"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1" name="TextBox 10"/>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35CFED7-E2E6-45DE-8C4D-70F907370529}"/>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19" name="Picture 18">
            <a:extLst>
              <a:ext uri="{FF2B5EF4-FFF2-40B4-BE49-F238E27FC236}">
                <a16:creationId xmlns:a16="http://schemas.microsoft.com/office/drawing/2014/main" id="{9BF6E8D0-2BA5-4865-9958-00BE5456E3B2}"/>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6" name="Picture 5">
            <a:extLst>
              <a:ext uri="{FF2B5EF4-FFF2-40B4-BE49-F238E27FC236}">
                <a16:creationId xmlns:a16="http://schemas.microsoft.com/office/drawing/2014/main" id="{4B7A8AA4-7325-4593-A9C2-2BC6A81D1FF8}"/>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409969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cxnSp>
        <p:nvCxnSpPr>
          <p:cNvPr id="16" name="Straight Connector 15"/>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57503E-0F5A-481B-912D-71A385E5A048}"/>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1FE42EDD-719A-407E-B62C-9197999F516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2"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3" name="TextBox 12"/>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9690D26-D8DC-4BCC-BD87-477501563586}"/>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F5496CA9-09FA-4FF2-9E14-C3C3D3CFF5AF}"/>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E8BB05A8-12F2-44BC-A05B-2496593C00A9}"/>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1736500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335417"/>
            <a:ext cx="5181600" cy="5020936"/>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p:cNvSpPr>
            <a:spLocks noGrp="1"/>
          </p:cNvSpPr>
          <p:nvPr>
            <p:ph type="title"/>
          </p:nvPr>
        </p:nvSpPr>
        <p:spPr>
          <a:xfrm>
            <a:off x="838200" y="549387"/>
            <a:ext cx="10515600" cy="732645"/>
          </a:xfrm>
        </p:spPr>
        <p:txBody>
          <a:bodyPr>
            <a:normAutofit/>
          </a:bodyPr>
          <a:lstStyle>
            <a:lvl1pPr>
              <a:defRPr sz="3000"/>
            </a:lvl1pPr>
          </a:lstStyle>
          <a:p>
            <a:r>
              <a:rPr lang="en-US" dirty="0"/>
              <a:t>Click to edit Master title style</a:t>
            </a:r>
          </a:p>
        </p:txBody>
      </p:sp>
      <p:cxnSp>
        <p:nvCxnSpPr>
          <p:cNvPr id="15" name="Straight Connector 14">
            <a:extLst>
              <a:ext uri="{FF2B5EF4-FFF2-40B4-BE49-F238E27FC236}">
                <a16:creationId xmlns:a16="http://schemas.microsoft.com/office/drawing/2014/main" id="{A9A7E89B-15AA-4061-B0AF-2577F800530A}"/>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2E0E80-6006-4B76-B8C3-1395111A7B20}"/>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B65899C1-8647-4059-ABB4-F246F0720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3"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8" name="TextBox 17"/>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FA7197A-42AB-4A4F-BAFE-B6263F54569C}"/>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5" name="Picture 4">
            <a:extLst>
              <a:ext uri="{FF2B5EF4-FFF2-40B4-BE49-F238E27FC236}">
                <a16:creationId xmlns:a16="http://schemas.microsoft.com/office/drawing/2014/main" id="{2EC74A19-74A5-416C-8F27-0C269A22E83D}"/>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6" name="Picture 5">
            <a:extLst>
              <a:ext uri="{FF2B5EF4-FFF2-40B4-BE49-F238E27FC236}">
                <a16:creationId xmlns:a16="http://schemas.microsoft.com/office/drawing/2014/main" id="{7CB9C375-D5B4-4057-B29C-A7D7CE292D17}"/>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3224573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9789" y="1289302"/>
            <a:ext cx="5157787" cy="240405"/>
          </a:xfrm>
        </p:spPr>
        <p:txBody>
          <a:bodyPr anchor="b">
            <a:normAutofit/>
          </a:bodyPr>
          <a:lstStyle>
            <a:lvl1pPr marL="0" indent="0">
              <a:buNone/>
              <a:defRPr sz="1200" b="1" spc="300">
                <a:solidFill>
                  <a:srgbClr val="00BCE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9" y="1645105"/>
            <a:ext cx="5157787" cy="467450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1" y="1289301"/>
            <a:ext cx="5183188" cy="240406"/>
          </a:xfrm>
        </p:spPr>
        <p:txBody>
          <a:bodyPr anchor="b">
            <a:normAutofit/>
          </a:bodyPr>
          <a:lstStyle>
            <a:lvl1pPr marL="0" indent="0">
              <a:buNone/>
              <a:defRPr sz="1200" b="1" spc="300">
                <a:solidFill>
                  <a:srgbClr val="00BCE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1" y="1645105"/>
            <a:ext cx="5183188" cy="4674502"/>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838200" y="549389"/>
            <a:ext cx="10515600" cy="732645"/>
          </a:xfrm>
        </p:spPr>
        <p:txBody>
          <a:bodyPr>
            <a:normAutofit/>
          </a:bodyPr>
          <a:lstStyle>
            <a:lvl1pPr>
              <a:defRPr sz="3000"/>
            </a:lvl1pPr>
          </a:lstStyle>
          <a:p>
            <a:r>
              <a:rPr lang="en-US" dirty="0"/>
              <a:t>Click to edit Master title style</a:t>
            </a:r>
          </a:p>
        </p:txBody>
      </p:sp>
      <p:cxnSp>
        <p:nvCxnSpPr>
          <p:cNvPr id="12" name="Straight Connector 11">
            <a:extLst>
              <a:ext uri="{FF2B5EF4-FFF2-40B4-BE49-F238E27FC236}">
                <a16:creationId xmlns:a16="http://schemas.microsoft.com/office/drawing/2014/main" id="{B6E72957-FF0C-4E9F-A61B-EA11590570A5}"/>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F85AC12-A373-4B58-80C7-799AD015CFA6}"/>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BCFC18A9-D4D3-41DC-98B6-432053B031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5"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7" name="TextBox 16"/>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3287A07-765E-4DF7-BEBD-38AF14E87032}"/>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7" name="Picture 6">
            <a:extLst>
              <a:ext uri="{FF2B5EF4-FFF2-40B4-BE49-F238E27FC236}">
                <a16:creationId xmlns:a16="http://schemas.microsoft.com/office/drawing/2014/main" id="{36BEF42E-674B-47B8-A20E-E751018859BB}"/>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8" name="Picture 7">
            <a:extLst>
              <a:ext uri="{FF2B5EF4-FFF2-40B4-BE49-F238E27FC236}">
                <a16:creationId xmlns:a16="http://schemas.microsoft.com/office/drawing/2014/main" id="{471A91FC-03E3-479A-ADEB-9870B5919C85}"/>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2051271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38200" y="612964"/>
            <a:ext cx="10515600" cy="605492"/>
          </a:xfrm>
        </p:spPr>
        <p:txBody>
          <a:bodyPr>
            <a:normAutofit/>
          </a:bodyPr>
          <a:lstStyle>
            <a:lvl1pPr>
              <a:defRPr sz="3000"/>
            </a:lvl1pPr>
          </a:lstStyle>
          <a:p>
            <a:r>
              <a:rPr lang="en-US" dirty="0"/>
              <a:t>Click to edit Master title style</a:t>
            </a:r>
          </a:p>
        </p:txBody>
      </p:sp>
      <p:sp>
        <p:nvSpPr>
          <p:cNvPr id="15" name="Content Placeholder 14"/>
          <p:cNvSpPr>
            <a:spLocks noGrp="1"/>
          </p:cNvSpPr>
          <p:nvPr>
            <p:ph sz="quarter" idx="15"/>
          </p:nvPr>
        </p:nvSpPr>
        <p:spPr>
          <a:xfrm>
            <a:off x="838200" y="1335418"/>
            <a:ext cx="5215467" cy="45664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16"/>
          <p:cNvSpPr>
            <a:spLocks noGrp="1"/>
          </p:cNvSpPr>
          <p:nvPr>
            <p:ph type="pic" sz="quarter" idx="16"/>
          </p:nvPr>
        </p:nvSpPr>
        <p:spPr>
          <a:xfrm>
            <a:off x="6286501" y="1335418"/>
            <a:ext cx="5067300" cy="3684587"/>
          </a:xfrm>
          <a:solidFill>
            <a:schemeClr val="bg2"/>
          </a:solidFill>
          <a:ln>
            <a:solidFill>
              <a:srgbClr val="595A59"/>
            </a:solidFill>
          </a:ln>
        </p:spPr>
        <p:txBody>
          <a:bodyPr/>
          <a:lstStyle/>
          <a:p>
            <a:endParaRPr lang="en-US"/>
          </a:p>
        </p:txBody>
      </p:sp>
      <p:cxnSp>
        <p:nvCxnSpPr>
          <p:cNvPr id="10" name="Straight Connector 9">
            <a:extLst>
              <a:ext uri="{FF2B5EF4-FFF2-40B4-BE49-F238E27FC236}">
                <a16:creationId xmlns:a16="http://schemas.microsoft.com/office/drawing/2014/main" id="{B4F67F46-E28D-430E-AC9B-F8685C97697D}"/>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280267-0AF0-4BA8-9BCA-DF304F51124E}"/>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4"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6" name="TextBox 15"/>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7D6B2D4-53E9-471E-8861-640C2402EDA6}"/>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C3FFB3E6-89FA-4AA1-B6EB-FD1874DEC4DC}"/>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511780CD-8303-4D89-B041-029B2B7E3EAD}"/>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170351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2C5B84D-DEDB-41EB-BC9B-FFB68E34922F}"/>
              </a:ext>
            </a:extLst>
          </p:cNvPr>
          <p:cNvCxnSpPr/>
          <p:nvPr userDrawn="1"/>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1FEC06-97B7-42BA-B7BF-C278477E3DE8}"/>
              </a:ext>
            </a:extLst>
          </p:cNvPr>
          <p:cNvCxnSpPr/>
          <p:nvPr userDrawn="1"/>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FC23561A-5E84-415B-8065-65D33D6E76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4" y="6513870"/>
            <a:ext cx="2560320" cy="53098"/>
          </a:xfrm>
          <a:prstGeom prst="rect">
            <a:avLst/>
          </a:prstGeom>
        </p:spPr>
      </p:pic>
      <p:sp>
        <p:nvSpPr>
          <p:cNvPr id="13"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tx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4" name="TextBox 13"/>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tx1"/>
                </a:solidFill>
                <a:latin typeface="Arial" panose="020B0604020202020204" pitchFamily="34" charset="0"/>
                <a:cs typeface="Arial" panose="020B0604020202020204" pitchFamily="34" charset="0"/>
              </a:rPr>
              <a:pPr algn="r"/>
              <a:t>‹#›</a:t>
            </a:fld>
            <a:endParaRPr lang="en-US" sz="600" dirty="0">
              <a:solidFill>
                <a:schemeClr val="tx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6CB180FF-788F-4C2E-B757-F8A2E1653740}"/>
              </a:ext>
            </a:extLst>
          </p:cNvPr>
          <p:cNvPicPr>
            <a:picLocks noChangeAspect="1"/>
          </p:cNvPicPr>
          <p:nvPr userDrawn="1"/>
        </p:nvPicPr>
        <p:blipFill rotWithShape="1">
          <a:blip r:embed="rId4"/>
          <a:srcRect l="14497" r="15925" b="12697"/>
          <a:stretch/>
        </p:blipFill>
        <p:spPr>
          <a:xfrm>
            <a:off x="881412" y="71254"/>
            <a:ext cx="409029" cy="371417"/>
          </a:xfrm>
          <a:prstGeom prst="rect">
            <a:avLst/>
          </a:prstGeom>
        </p:spPr>
      </p:pic>
      <p:pic>
        <p:nvPicPr>
          <p:cNvPr id="3" name="Picture 2">
            <a:extLst>
              <a:ext uri="{FF2B5EF4-FFF2-40B4-BE49-F238E27FC236}">
                <a16:creationId xmlns:a16="http://schemas.microsoft.com/office/drawing/2014/main" id="{05FA8AD2-EC27-48A8-B2F7-3FE660F3B098}"/>
              </a:ext>
            </a:extLst>
          </p:cNvPr>
          <p:cNvPicPr>
            <a:picLocks noChangeAspect="1"/>
          </p:cNvPicPr>
          <p:nvPr userDrawn="1"/>
        </p:nvPicPr>
        <p:blipFill>
          <a:blip r:embed="rId5"/>
          <a:stretch>
            <a:fillRect/>
          </a:stretch>
        </p:blipFill>
        <p:spPr>
          <a:xfrm>
            <a:off x="10552616" y="198076"/>
            <a:ext cx="724984" cy="125059"/>
          </a:xfrm>
          <a:prstGeom prst="rect">
            <a:avLst/>
          </a:prstGeom>
        </p:spPr>
      </p:pic>
      <p:pic>
        <p:nvPicPr>
          <p:cNvPr id="4" name="Picture 3">
            <a:extLst>
              <a:ext uri="{FF2B5EF4-FFF2-40B4-BE49-F238E27FC236}">
                <a16:creationId xmlns:a16="http://schemas.microsoft.com/office/drawing/2014/main" id="{8F179D01-A4FF-4CDA-A58A-704C2C2C5814}"/>
              </a:ext>
            </a:extLst>
          </p:cNvPr>
          <p:cNvPicPr>
            <a:picLocks noChangeAspect="1"/>
          </p:cNvPicPr>
          <p:nvPr userDrawn="1"/>
        </p:nvPicPr>
        <p:blipFill>
          <a:blip r:embed="rId6"/>
          <a:srcRect/>
          <a:stretch/>
        </p:blipFill>
        <p:spPr>
          <a:xfrm>
            <a:off x="1506111" y="70973"/>
            <a:ext cx="623261" cy="357775"/>
          </a:xfrm>
          <a:prstGeom prst="rect">
            <a:avLst/>
          </a:prstGeom>
        </p:spPr>
      </p:pic>
    </p:spTree>
    <p:extLst>
      <p:ext uri="{BB962C8B-B14F-4D97-AF65-F5344CB8AC3E}">
        <p14:creationId xmlns:p14="http://schemas.microsoft.com/office/powerpoint/2010/main" val="3061291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42573" y="1903867"/>
            <a:ext cx="7494154" cy="2852737"/>
          </a:xfrm>
        </p:spPr>
        <p:txBody>
          <a:bodyPr anchor="ctr" anchorCtr="0"/>
          <a:lstStyle>
            <a:lvl1pPr algn="ctr">
              <a:defRPr sz="6000">
                <a:solidFill>
                  <a:schemeClr val="bg1"/>
                </a:solidFill>
              </a:defRPr>
            </a:lvl1pPr>
          </a:lstStyle>
          <a:p>
            <a:r>
              <a:rPr lang="en-US" dirty="0"/>
              <a:t>Click to edit Master title style</a:t>
            </a:r>
          </a:p>
        </p:txBody>
      </p:sp>
      <p:cxnSp>
        <p:nvCxnSpPr>
          <p:cNvPr id="8" name="Straight Connector 7"/>
          <p:cNvCxnSpPr/>
          <p:nvPr userDrawn="1"/>
        </p:nvCxnSpPr>
        <p:spPr>
          <a:xfrm>
            <a:off x="3519055" y="6536988"/>
            <a:ext cx="7819327"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5FE5235-994A-493B-939F-DA1F86E9240B}"/>
              </a:ext>
            </a:extLst>
          </p:cNvPr>
          <p:cNvCxnSpPr/>
          <p:nvPr userDrawn="1"/>
        </p:nvCxnSpPr>
        <p:spPr>
          <a:xfrm>
            <a:off x="914400" y="500368"/>
            <a:ext cx="10363200" cy="0"/>
          </a:xfrm>
          <a:prstGeom prst="line">
            <a:avLst/>
          </a:prstGeom>
          <a:ln>
            <a:solidFill>
              <a:srgbClr val="CBCCCB"/>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5FBC0449-3189-4D40-BA64-41F825098D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4335" y="6513870"/>
            <a:ext cx="2560320" cy="53098"/>
          </a:xfrm>
          <a:prstGeom prst="rect">
            <a:avLst/>
          </a:prstGeom>
        </p:spPr>
      </p:pic>
      <p:sp>
        <p:nvSpPr>
          <p:cNvPr id="13" name="Text Placeholder 18"/>
          <p:cNvSpPr>
            <a:spLocks noGrp="1"/>
          </p:cNvSpPr>
          <p:nvPr>
            <p:ph type="body" sz="quarter" idx="17" hasCustomPrompt="1"/>
          </p:nvPr>
        </p:nvSpPr>
        <p:spPr>
          <a:xfrm>
            <a:off x="7860271" y="6621065"/>
            <a:ext cx="3324969" cy="150440"/>
          </a:xfrm>
        </p:spPr>
        <p:txBody>
          <a:bodyPr>
            <a:noAutofit/>
          </a:bodyPr>
          <a:lstStyle>
            <a:lvl1pPr marL="0" indent="0" algn="r">
              <a:buNone/>
              <a:defRPr sz="450" spc="0" baseline="0">
                <a:solidFill>
                  <a:schemeClr val="bg1"/>
                </a:solidFill>
              </a:defRPr>
            </a:lvl1pPr>
            <a:lvl2pPr marL="342892" indent="0">
              <a:buNone/>
              <a:defRPr sz="750"/>
            </a:lvl2pPr>
            <a:lvl3pPr marL="685783" indent="0">
              <a:buNone/>
              <a:defRPr sz="750"/>
            </a:lvl3pPr>
            <a:lvl4pPr marL="1028675" indent="0">
              <a:buNone/>
              <a:defRPr sz="750"/>
            </a:lvl4pPr>
            <a:lvl5pPr marL="1371566" indent="0">
              <a:buNone/>
              <a:defRPr sz="750"/>
            </a:lvl5pPr>
          </a:lstStyle>
          <a:p>
            <a:pPr lvl="0"/>
            <a:r>
              <a:rPr lang="en-US" dirty="0"/>
              <a:t>Place proper DISTRIBUTION statement here.</a:t>
            </a:r>
          </a:p>
        </p:txBody>
      </p:sp>
      <p:sp>
        <p:nvSpPr>
          <p:cNvPr id="14" name="TextBox 10"/>
          <p:cNvSpPr txBox="1"/>
          <p:nvPr userDrawn="1"/>
        </p:nvSpPr>
        <p:spPr>
          <a:xfrm>
            <a:off x="11086011" y="6603491"/>
            <a:ext cx="349637"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C720032-0DC1-4E59-B3EF-A1C3F14D1CF3}" type="slidenum">
              <a:rPr lang="en-US" sz="600" smtClean="0">
                <a:solidFill>
                  <a:schemeClr val="bg1"/>
                </a:solidFill>
                <a:latin typeface="Arial" panose="020B0604020202020204" pitchFamily="34" charset="0"/>
                <a:cs typeface="Arial" panose="020B0604020202020204" pitchFamily="34" charset="0"/>
              </a:rPr>
              <a:pPr algn="r"/>
              <a:t>‹#›</a:t>
            </a:fld>
            <a:endParaRPr lang="en-US" sz="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B2A423D-D866-485A-B074-BD266C96F5A0}"/>
              </a:ext>
            </a:extLst>
          </p:cNvPr>
          <p:cNvPicPr>
            <a:picLocks noChangeAspect="1"/>
          </p:cNvPicPr>
          <p:nvPr userDrawn="1"/>
        </p:nvPicPr>
        <p:blipFill>
          <a:blip r:embed="rId4"/>
          <a:srcRect/>
          <a:stretch/>
        </p:blipFill>
        <p:spPr>
          <a:xfrm>
            <a:off x="882233" y="71254"/>
            <a:ext cx="407387" cy="371417"/>
          </a:xfrm>
          <a:prstGeom prst="rect">
            <a:avLst/>
          </a:prstGeom>
        </p:spPr>
      </p:pic>
      <p:pic>
        <p:nvPicPr>
          <p:cNvPr id="4" name="Picture 3">
            <a:extLst>
              <a:ext uri="{FF2B5EF4-FFF2-40B4-BE49-F238E27FC236}">
                <a16:creationId xmlns:a16="http://schemas.microsoft.com/office/drawing/2014/main" id="{F05CC7D1-9879-4983-8352-7D70F0DB7E66}"/>
              </a:ext>
            </a:extLst>
          </p:cNvPr>
          <p:cNvPicPr>
            <a:picLocks noChangeAspect="1"/>
          </p:cNvPicPr>
          <p:nvPr userDrawn="1"/>
        </p:nvPicPr>
        <p:blipFill>
          <a:blip r:embed="rId5"/>
          <a:srcRect/>
          <a:stretch/>
        </p:blipFill>
        <p:spPr>
          <a:xfrm>
            <a:off x="10552616" y="199210"/>
            <a:ext cx="724984" cy="122790"/>
          </a:xfrm>
          <a:prstGeom prst="rect">
            <a:avLst/>
          </a:prstGeom>
        </p:spPr>
      </p:pic>
      <p:pic>
        <p:nvPicPr>
          <p:cNvPr id="5" name="Picture 4">
            <a:extLst>
              <a:ext uri="{FF2B5EF4-FFF2-40B4-BE49-F238E27FC236}">
                <a16:creationId xmlns:a16="http://schemas.microsoft.com/office/drawing/2014/main" id="{3E4177DA-357E-4153-9F5B-E7EDA5BAD49C}"/>
              </a:ext>
            </a:extLst>
          </p:cNvPr>
          <p:cNvPicPr>
            <a:picLocks noChangeAspect="1"/>
          </p:cNvPicPr>
          <p:nvPr userDrawn="1"/>
        </p:nvPicPr>
        <p:blipFill>
          <a:blip r:embed="rId6"/>
          <a:srcRect/>
          <a:stretch/>
        </p:blipFill>
        <p:spPr>
          <a:xfrm>
            <a:off x="1506111" y="70973"/>
            <a:ext cx="623261" cy="357774"/>
          </a:xfrm>
          <a:prstGeom prst="rect">
            <a:avLst/>
          </a:prstGeom>
        </p:spPr>
      </p:pic>
    </p:spTree>
    <p:extLst>
      <p:ext uri="{BB962C8B-B14F-4D97-AF65-F5344CB8AC3E}">
        <p14:creationId xmlns:p14="http://schemas.microsoft.com/office/powerpoint/2010/main" val="2087290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599120"/>
            <a:ext cx="10515600" cy="637515"/>
          </a:xfrm>
        </p:spPr>
        <p:txBody>
          <a:bodyPr>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838200" y="1335416"/>
            <a:ext cx="10515600" cy="5022243"/>
          </a:xfrm>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p:nvCxnSpPr>
        <p:spPr>
          <a:xfrm>
            <a:off x="914400" y="500338"/>
            <a:ext cx="10363200"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19055" y="6536988"/>
            <a:ext cx="7819327" cy="0"/>
          </a:xfrm>
          <a:prstGeom prst="line">
            <a:avLst/>
          </a:prstGeom>
          <a:ln>
            <a:solidFill>
              <a:srgbClr val="595A59"/>
            </a:solidFill>
          </a:ln>
        </p:spPr>
        <p:style>
          <a:lnRef idx="1">
            <a:schemeClr val="accent1"/>
          </a:lnRef>
          <a:fillRef idx="0">
            <a:schemeClr val="accent1"/>
          </a:fillRef>
          <a:effectRef idx="0">
            <a:schemeClr val="accent1"/>
          </a:effectRef>
          <a:fontRef idx="minor">
            <a:schemeClr val="tx1"/>
          </a:fontRef>
        </p:style>
      </p:cxnSp>
      <p:sp>
        <p:nvSpPr>
          <p:cNvPr id="18" name="Text Placeholder 18"/>
          <p:cNvSpPr>
            <a:spLocks noGrp="1"/>
          </p:cNvSpPr>
          <p:nvPr>
            <p:ph type="body" sz="quarter" idx="15" hasCustomPrompt="1"/>
          </p:nvPr>
        </p:nvSpPr>
        <p:spPr>
          <a:xfrm>
            <a:off x="6461760" y="6583680"/>
            <a:ext cx="4876621" cy="150440"/>
          </a:xfrm>
        </p:spPr>
        <p:txBody>
          <a:bodyPr>
            <a:noAutofit/>
          </a:bodyPr>
          <a:lstStyle>
            <a:lvl1pPr marL="0" indent="0" algn="r">
              <a:buNone/>
              <a:defRPr sz="600" spc="0" baseline="0">
                <a:solidFill>
                  <a:srgbClr val="595A5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Place proper DISTRIBUTION statement here.</a:t>
            </a:r>
          </a:p>
        </p:txBody>
      </p:sp>
      <p:pic>
        <p:nvPicPr>
          <p:cNvPr id="12" name="Graphic 11">
            <a:extLst>
              <a:ext uri="{FF2B5EF4-FFF2-40B4-BE49-F238E27FC236}">
                <a16:creationId xmlns:a16="http://schemas.microsoft.com/office/drawing/2014/main" id="{CB5BD334-298D-478C-86C2-D672942FB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5" y="198076"/>
            <a:ext cx="740880" cy="125059"/>
          </a:xfrm>
          <a:prstGeom prst="rect">
            <a:avLst/>
          </a:prstGeom>
        </p:spPr>
      </p:pic>
      <p:pic>
        <p:nvPicPr>
          <p:cNvPr id="14" name="Graphic 13">
            <a:extLst>
              <a:ext uri="{FF2B5EF4-FFF2-40B4-BE49-F238E27FC236}">
                <a16:creationId xmlns:a16="http://schemas.microsoft.com/office/drawing/2014/main" id="{0D54C71C-1288-472F-A460-7C04D48B3A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334" y="6513870"/>
            <a:ext cx="2560320" cy="53098"/>
          </a:xfrm>
          <a:prstGeom prst="rect">
            <a:avLst/>
          </a:prstGeom>
        </p:spPr>
      </p:pic>
    </p:spTree>
    <p:extLst>
      <p:ext uri="{BB962C8B-B14F-4D97-AF65-F5344CB8AC3E}">
        <p14:creationId xmlns:p14="http://schemas.microsoft.com/office/powerpoint/2010/main" val="1052651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6E0E4E-0BEA-EF4C-B7F3-07BD370CC89C}" type="slidenum">
              <a:rPr lang="en-US" smtClean="0"/>
              <a:pPr/>
              <a:t>‹#›</a:t>
            </a:fld>
            <a:endParaRPr lang="en-US" dirty="0"/>
          </a:p>
        </p:txBody>
      </p:sp>
    </p:spTree>
    <p:extLst>
      <p:ext uri="{BB962C8B-B14F-4D97-AF65-F5344CB8AC3E}">
        <p14:creationId xmlns:p14="http://schemas.microsoft.com/office/powerpoint/2010/main" val="346729268"/>
      </p:ext>
    </p:extLst>
  </p:cSld>
  <p:clrMap bg1="lt1" tx1="dk1" bg2="lt2" tx2="dk2" accent1="accent1" accent2="accent2" accent3="accent3" accent4="accent4" accent5="accent5" accent6="accent6" hlink="hlink" folHlink="folHlink"/>
  <p:sldLayoutIdLst>
    <p:sldLayoutId id="2147483678" r:id="rId1"/>
    <p:sldLayoutId id="2147483688" r:id="rId2"/>
    <p:sldLayoutId id="2147483667" r:id="rId3"/>
    <p:sldLayoutId id="2147483691" r:id="rId4"/>
    <p:sldLayoutId id="2147483692" r:id="rId5"/>
    <p:sldLayoutId id="2147483693" r:id="rId6"/>
    <p:sldLayoutId id="2147483694" r:id="rId7"/>
    <p:sldLayoutId id="2147483689" r:id="rId8"/>
    <p:sldLayoutId id="2147483700" r:id="rId9"/>
    <p:sldLayoutId id="2147483701" r:id="rId10"/>
    <p:sldLayoutId id="2147483702" r:id="rId11"/>
    <p:sldLayoutId id="2147483703" r:id="rId12"/>
    <p:sldLayoutId id="2147483704" r:id="rId13"/>
  </p:sldLayoutIdLst>
  <p:hf hdr="0" dt="0"/>
  <p:txStyles>
    <p:titleStyle>
      <a:lvl1pPr algn="l" defTabSz="914400" rtl="0" eaLnBrk="1" latinLnBrk="0" hangingPunct="1">
        <a:lnSpc>
          <a:spcPct val="90000"/>
        </a:lnSpc>
        <a:spcBef>
          <a:spcPct val="0"/>
        </a:spcBef>
        <a:buNone/>
        <a:defRPr sz="3000" b="0" i="0" kern="1200">
          <a:solidFill>
            <a:srgbClr val="004B8D"/>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apanasyu/UNCOVER_SPIE" TargetMode="Externa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758" y="1637165"/>
            <a:ext cx="9100037" cy="2899430"/>
          </a:xfrm>
        </p:spPr>
        <p:txBody>
          <a:bodyPr>
            <a:noAutofit/>
          </a:bodyPr>
          <a:lstStyle/>
          <a:p>
            <a:r>
              <a:rPr lang="en-US" sz="3200" b="1" dirty="0">
                <a:solidFill>
                  <a:schemeClr val="tx1"/>
                </a:solidFill>
              </a:rPr>
              <a:t>UNCOVER</a:t>
            </a:r>
            <a:r>
              <a:rPr lang="en-US" sz="3200" dirty="0">
                <a:solidFill>
                  <a:schemeClr val="tx1"/>
                </a:solidFill>
              </a:rPr>
              <a:t>ing Deep Rooted Cultural Differences</a:t>
            </a:r>
            <a:br>
              <a:rPr lang="en-US" sz="3200" dirty="0">
                <a:solidFill>
                  <a:schemeClr val="tx1"/>
                </a:solidFill>
              </a:rPr>
            </a:br>
            <a:br>
              <a:rPr lang="en-US" sz="3200" dirty="0">
                <a:solidFill>
                  <a:schemeClr val="tx1"/>
                </a:solidFill>
              </a:rPr>
            </a:br>
            <a:r>
              <a:rPr lang="en-US" sz="1800" dirty="0">
                <a:solidFill>
                  <a:schemeClr val="tx1"/>
                </a:solidFill>
                <a:latin typeface="Times New Roman" panose="02020603050405020304" pitchFamily="18" charset="0"/>
                <a:cs typeface="Times New Roman" panose="02020603050405020304" pitchFamily="18" charset="0"/>
              </a:rPr>
              <a:t>Aleksey Panasyuk</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Information Fusion Technology Branch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Air Force Research Lab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Rome, New York, USA </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aleksey.panasyuk@us.af.mil</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r>
              <a:rPr lang="en-US" sz="1800" b="0" i="0" u="none" strike="noStrike" baseline="0" dirty="0">
                <a:solidFill>
                  <a:schemeClr val="tx1"/>
                </a:solidFill>
                <a:latin typeface="Times New Roman" panose="02020603050405020304" pitchFamily="18" charset="0"/>
                <a:cs typeface="Times New Roman" panose="02020603050405020304" pitchFamily="18" charset="0"/>
              </a:rPr>
              <a:t>Bryan Li, Chris Callison-Burch</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University of Pennsylvania, Philadelphia PA 19104, USA</a:t>
            </a:r>
            <a:br>
              <a:rPr lang="en-US" sz="1800" dirty="0">
                <a:solidFill>
                  <a:schemeClr val="tx1"/>
                </a:solidFill>
                <a:latin typeface="Times New Roman" panose="02020603050405020304" pitchFamily="18" charset="0"/>
                <a:cs typeface="Times New Roman" panose="02020603050405020304" pitchFamily="18" charset="0"/>
              </a:rPr>
            </a:br>
            <a:r>
              <a:rPr lang="it-IT" sz="1800" dirty="0">
                <a:solidFill>
                  <a:schemeClr val="tx1"/>
                </a:solidFill>
                <a:latin typeface="Times New Roman" panose="02020603050405020304" pitchFamily="18" charset="0"/>
                <a:cs typeface="Times New Roman" panose="02020603050405020304" pitchFamily="18" charset="0"/>
              </a:rPr>
              <a:t>bryanli@seas.upenn.edu; </a:t>
            </a:r>
            <a:r>
              <a:rPr lang="en-US" sz="1800" dirty="0">
                <a:solidFill>
                  <a:schemeClr val="tx1"/>
                </a:solidFill>
                <a:latin typeface="Times New Roman" panose="02020603050405020304" pitchFamily="18" charset="0"/>
                <a:cs typeface="Times New Roman" panose="02020603050405020304" pitchFamily="18" charset="0"/>
              </a:rPr>
              <a:t>ccb@seas.upenn.edu</a:t>
            </a:r>
          </a:p>
        </p:txBody>
      </p:sp>
      <p:sp>
        <p:nvSpPr>
          <p:cNvPr id="5" name="Text Placeholder 4">
            <a:extLst>
              <a:ext uri="{FF2B5EF4-FFF2-40B4-BE49-F238E27FC236}">
                <a16:creationId xmlns:a16="http://schemas.microsoft.com/office/drawing/2014/main" id="{E1A30B2F-C2AC-35C6-C7B5-2B38566F378B}"/>
              </a:ext>
            </a:extLst>
          </p:cNvPr>
          <p:cNvSpPr>
            <a:spLocks noGrp="1"/>
          </p:cNvSpPr>
          <p:nvPr>
            <p:ph type="body" sz="quarter" idx="17"/>
          </p:nvPr>
        </p:nvSpPr>
        <p:spPr/>
        <p:txBody>
          <a:bodyPr/>
          <a:lstStyle/>
          <a:p>
            <a:r>
              <a:rPr lang="en-US" dirty="0">
                <a:solidFill>
                  <a:schemeClr val="tx1"/>
                </a:solidFill>
              </a:rPr>
              <a:t>Approved for Public Release; Distribution Unlimited: PA CLEARANCE Case Number: 2024-0352</a:t>
            </a:r>
          </a:p>
          <a:p>
            <a:endParaRPr lang="en-US" dirty="0">
              <a:solidFill>
                <a:schemeClr val="tx1"/>
              </a:solidFill>
            </a:endParaRPr>
          </a:p>
        </p:txBody>
      </p:sp>
    </p:spTree>
    <p:extLst>
      <p:ext uri="{BB962C8B-B14F-4D97-AF65-F5344CB8AC3E}">
        <p14:creationId xmlns:p14="http://schemas.microsoft.com/office/powerpoint/2010/main" val="1303782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EA0A-3E3A-E462-1486-719968D061B8}"/>
              </a:ext>
            </a:extLst>
          </p:cNvPr>
          <p:cNvSpPr>
            <a:spLocks noGrp="1"/>
          </p:cNvSpPr>
          <p:nvPr>
            <p:ph type="title"/>
          </p:nvPr>
        </p:nvSpPr>
        <p:spPr>
          <a:xfrm>
            <a:off x="130628" y="599120"/>
            <a:ext cx="12061371" cy="637515"/>
          </a:xfrm>
        </p:spPr>
        <p:txBody>
          <a:bodyPr>
            <a:noAutofit/>
          </a:bodyPr>
          <a:lstStyle/>
          <a:p>
            <a:r>
              <a:rPr lang="en-US" sz="2600" dirty="0" err="1"/>
              <a:t>Chal</a:t>
            </a:r>
            <a:r>
              <a:rPr lang="en-US" sz="2600" dirty="0"/>
              <a:t> 3 Step 0: GPT-4 prompt structure for generating questions related to propaganda</a:t>
            </a:r>
          </a:p>
        </p:txBody>
      </p:sp>
      <p:sp>
        <p:nvSpPr>
          <p:cNvPr id="4" name="Text Placeholder 3">
            <a:extLst>
              <a:ext uri="{FF2B5EF4-FFF2-40B4-BE49-F238E27FC236}">
                <a16:creationId xmlns:a16="http://schemas.microsoft.com/office/drawing/2014/main" id="{F38575E7-7A4D-DDFB-4D42-85A37445A7F7}"/>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5" name="Picture 4">
            <a:extLst>
              <a:ext uri="{FF2B5EF4-FFF2-40B4-BE49-F238E27FC236}">
                <a16:creationId xmlns:a16="http://schemas.microsoft.com/office/drawing/2014/main" id="{E83030BE-B245-113A-3C60-68D5C9A0A8D0}"/>
              </a:ext>
            </a:extLst>
          </p:cNvPr>
          <p:cNvPicPr>
            <a:picLocks noChangeAspect="1"/>
          </p:cNvPicPr>
          <p:nvPr/>
        </p:nvPicPr>
        <p:blipFill>
          <a:blip r:embed="rId2"/>
          <a:stretch>
            <a:fillRect/>
          </a:stretch>
        </p:blipFill>
        <p:spPr>
          <a:xfrm>
            <a:off x="722416" y="1236635"/>
            <a:ext cx="10631384" cy="2343477"/>
          </a:xfrm>
          <a:prstGeom prst="rect">
            <a:avLst/>
          </a:prstGeom>
        </p:spPr>
      </p:pic>
    </p:spTree>
    <p:extLst>
      <p:ext uri="{BB962C8B-B14F-4D97-AF65-F5344CB8AC3E}">
        <p14:creationId xmlns:p14="http://schemas.microsoft.com/office/powerpoint/2010/main" val="1084765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62E0-80CC-0E0D-C3B7-6BDDEC6629B3}"/>
              </a:ext>
            </a:extLst>
          </p:cNvPr>
          <p:cNvSpPr>
            <a:spLocks noGrp="1"/>
          </p:cNvSpPr>
          <p:nvPr>
            <p:ph type="title"/>
          </p:nvPr>
        </p:nvSpPr>
        <p:spPr>
          <a:xfrm>
            <a:off x="150725" y="564235"/>
            <a:ext cx="11937442" cy="637515"/>
          </a:xfrm>
        </p:spPr>
        <p:txBody>
          <a:bodyPr>
            <a:noAutofit/>
          </a:bodyPr>
          <a:lstStyle/>
          <a:p>
            <a:r>
              <a:rPr lang="en-US" sz="2400" dirty="0" err="1"/>
              <a:t>Chal</a:t>
            </a:r>
            <a:r>
              <a:rPr lang="en-US" sz="2400" dirty="0"/>
              <a:t> 3 Step 1: prompt from previous slide used to generate a repository of questions </a:t>
            </a:r>
            <a:br>
              <a:rPr lang="en-US" sz="2400" dirty="0"/>
            </a:br>
            <a:r>
              <a:rPr lang="en-US" sz="2400" dirty="0"/>
              <a:t>(23 techniques + 22 communication and argumentation techniques + None =&gt; 324 questions):</a:t>
            </a:r>
          </a:p>
        </p:txBody>
      </p:sp>
      <p:sp>
        <p:nvSpPr>
          <p:cNvPr id="4" name="Text Placeholder 3">
            <a:extLst>
              <a:ext uri="{FF2B5EF4-FFF2-40B4-BE49-F238E27FC236}">
                <a16:creationId xmlns:a16="http://schemas.microsoft.com/office/drawing/2014/main" id="{025A1821-EE1E-7A69-F8CB-5457AB5D0FAF}"/>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577A01F1-2F9F-BC9C-110F-05FD7EAFF51D}"/>
              </a:ext>
            </a:extLst>
          </p:cNvPr>
          <p:cNvPicPr>
            <a:picLocks noChangeAspect="1"/>
          </p:cNvPicPr>
          <p:nvPr/>
        </p:nvPicPr>
        <p:blipFill>
          <a:blip r:embed="rId3"/>
          <a:stretch>
            <a:fillRect/>
          </a:stretch>
        </p:blipFill>
        <p:spPr>
          <a:xfrm>
            <a:off x="150725" y="1201750"/>
            <a:ext cx="11656088" cy="5369075"/>
          </a:xfrm>
          <a:prstGeom prst="rect">
            <a:avLst/>
          </a:prstGeom>
        </p:spPr>
      </p:pic>
    </p:spTree>
    <p:extLst>
      <p:ext uri="{BB962C8B-B14F-4D97-AF65-F5344CB8AC3E}">
        <p14:creationId xmlns:p14="http://schemas.microsoft.com/office/powerpoint/2010/main" val="267068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B2F5-3203-7625-C862-785AE12DF90F}"/>
              </a:ext>
            </a:extLst>
          </p:cNvPr>
          <p:cNvSpPr>
            <a:spLocks noGrp="1"/>
          </p:cNvSpPr>
          <p:nvPr>
            <p:ph type="title"/>
          </p:nvPr>
        </p:nvSpPr>
        <p:spPr>
          <a:xfrm>
            <a:off x="74524" y="933246"/>
            <a:ext cx="10886859" cy="637515"/>
          </a:xfrm>
        </p:spPr>
        <p:txBody>
          <a:bodyPr>
            <a:noAutofit/>
          </a:bodyPr>
          <a:lstStyle/>
          <a:p>
            <a:r>
              <a:rPr lang="en-US" sz="2000" dirty="0" err="1"/>
              <a:t>Chal</a:t>
            </a:r>
            <a:r>
              <a:rPr lang="en-US" sz="2000" dirty="0"/>
              <a:t> 3 Step 2: The </a:t>
            </a:r>
            <a:r>
              <a:rPr lang="en-US" sz="2000" dirty="0" err="1"/>
              <a:t>SemEval</a:t>
            </a:r>
            <a:r>
              <a:rPr lang="en-US" sz="2000" dirty="0"/>
              <a:t> data processed (11,780 queries), GPT-4 task:</a:t>
            </a:r>
            <a:br>
              <a:rPr lang="en-US" sz="2000" dirty="0"/>
            </a:br>
            <a:r>
              <a:rPr lang="en-US" sz="1800" b="0" i="0" u="none" strike="noStrike" baseline="0" dirty="0">
                <a:solidFill>
                  <a:schemeClr val="tx1"/>
                </a:solidFill>
              </a:rPr>
              <a:t>Given a piece of text your goal is to answer each of the following questions as ‘True’, ‘False’, or ‘N/A’ (if question is not applicable) plus a confidence measure from 0-100. Questions: {list of questions}. Example output: Q1: True (conf:70); Q2: False </a:t>
            </a:r>
            <a:r>
              <a:rPr lang="pt-BR" sz="1800" b="0" i="0" u="none" strike="noStrike" baseline="0" dirty="0">
                <a:solidFill>
                  <a:schemeClr val="tx1"/>
                </a:solidFill>
              </a:rPr>
              <a:t>(conf:30); Q3: N/A; ...</a:t>
            </a:r>
            <a:br>
              <a:rPr lang="en-US" sz="1000" dirty="0"/>
            </a:br>
            <a:endParaRPr lang="en-US" sz="2000" dirty="0"/>
          </a:p>
        </p:txBody>
      </p:sp>
      <p:sp>
        <p:nvSpPr>
          <p:cNvPr id="4" name="Text Placeholder 3">
            <a:extLst>
              <a:ext uri="{FF2B5EF4-FFF2-40B4-BE49-F238E27FC236}">
                <a16:creationId xmlns:a16="http://schemas.microsoft.com/office/drawing/2014/main" id="{722D0EFB-57B7-4578-BF8F-D16FC8A097A9}"/>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descr="Text, letter&#10;&#10;Description automatically generated">
            <a:extLst>
              <a:ext uri="{FF2B5EF4-FFF2-40B4-BE49-F238E27FC236}">
                <a16:creationId xmlns:a16="http://schemas.microsoft.com/office/drawing/2014/main" id="{729C2AF6-466E-BDB3-A35E-A1E9C60A36C6}"/>
              </a:ext>
            </a:extLst>
          </p:cNvPr>
          <p:cNvPicPr>
            <a:picLocks noChangeAspect="1"/>
          </p:cNvPicPr>
          <p:nvPr/>
        </p:nvPicPr>
        <p:blipFill>
          <a:blip r:embed="rId3"/>
          <a:stretch>
            <a:fillRect/>
          </a:stretch>
        </p:blipFill>
        <p:spPr>
          <a:xfrm>
            <a:off x="585803" y="1706580"/>
            <a:ext cx="11606197" cy="4778665"/>
          </a:xfrm>
          <a:prstGeom prst="rect">
            <a:avLst/>
          </a:prstGeom>
        </p:spPr>
      </p:pic>
    </p:spTree>
    <p:extLst>
      <p:ext uri="{BB962C8B-B14F-4D97-AF65-F5344CB8AC3E}">
        <p14:creationId xmlns:p14="http://schemas.microsoft.com/office/powerpoint/2010/main" val="76500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403C-0623-245B-284D-6F7FBAFFE975}"/>
              </a:ext>
            </a:extLst>
          </p:cNvPr>
          <p:cNvSpPr>
            <a:spLocks noGrp="1"/>
          </p:cNvSpPr>
          <p:nvPr>
            <p:ph type="title"/>
          </p:nvPr>
        </p:nvSpPr>
        <p:spPr>
          <a:xfrm>
            <a:off x="296426" y="721809"/>
            <a:ext cx="11599147" cy="637515"/>
          </a:xfrm>
        </p:spPr>
        <p:txBody>
          <a:bodyPr>
            <a:noAutofit/>
          </a:bodyPr>
          <a:lstStyle/>
          <a:p>
            <a:r>
              <a:rPr lang="en-US" sz="2000" dirty="0" err="1"/>
              <a:t>Chal</a:t>
            </a:r>
            <a:r>
              <a:rPr lang="en-US" sz="2000" dirty="0"/>
              <a:t> 3 Step 3: Each question Q0-Q323 treated as a feature. True, N/A, False map to 1, 0, -1 creating a </a:t>
            </a:r>
            <a:r>
              <a:rPr lang="en-US" sz="2000" dirty="0" err="1"/>
              <a:t>FeatureMatrix</a:t>
            </a:r>
            <a:r>
              <a:rPr lang="en-US" sz="2000" dirty="0"/>
              <a:t>. For gold labels: 23 techniques + None if label is on 1 else 0. Confidence captured in separate matrix to be used later on.</a:t>
            </a:r>
            <a:br>
              <a:rPr lang="en-US" sz="2000" dirty="0"/>
            </a:br>
            <a:endParaRPr lang="en-US" sz="1800" dirty="0"/>
          </a:p>
        </p:txBody>
      </p:sp>
      <p:sp>
        <p:nvSpPr>
          <p:cNvPr id="4" name="Text Placeholder 3">
            <a:extLst>
              <a:ext uri="{FF2B5EF4-FFF2-40B4-BE49-F238E27FC236}">
                <a16:creationId xmlns:a16="http://schemas.microsoft.com/office/drawing/2014/main" id="{B116FCCA-45DF-C30E-6ABF-E1B405E79302}"/>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5" name="Picture 4">
            <a:extLst>
              <a:ext uri="{FF2B5EF4-FFF2-40B4-BE49-F238E27FC236}">
                <a16:creationId xmlns:a16="http://schemas.microsoft.com/office/drawing/2014/main" id="{19DE706B-D158-889D-CC6F-00184B9AEBA1}"/>
              </a:ext>
            </a:extLst>
          </p:cNvPr>
          <p:cNvPicPr>
            <a:picLocks noChangeAspect="1"/>
          </p:cNvPicPr>
          <p:nvPr/>
        </p:nvPicPr>
        <p:blipFill>
          <a:blip r:embed="rId2"/>
          <a:stretch>
            <a:fillRect/>
          </a:stretch>
        </p:blipFill>
        <p:spPr>
          <a:xfrm>
            <a:off x="1939332" y="1359324"/>
            <a:ext cx="10252668" cy="4981875"/>
          </a:xfrm>
          <a:prstGeom prst="rect">
            <a:avLst/>
          </a:prstGeom>
        </p:spPr>
      </p:pic>
    </p:spTree>
    <p:extLst>
      <p:ext uri="{BB962C8B-B14F-4D97-AF65-F5344CB8AC3E}">
        <p14:creationId xmlns:p14="http://schemas.microsoft.com/office/powerpoint/2010/main" val="666738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62E0-80CC-0E0D-C3B7-6BDDEC6629B3}"/>
              </a:ext>
            </a:extLst>
          </p:cNvPr>
          <p:cNvSpPr>
            <a:spLocks noGrp="1"/>
          </p:cNvSpPr>
          <p:nvPr>
            <p:ph type="title"/>
          </p:nvPr>
        </p:nvSpPr>
        <p:spPr>
          <a:xfrm>
            <a:off x="436266" y="566198"/>
            <a:ext cx="10515600" cy="637515"/>
          </a:xfrm>
        </p:spPr>
        <p:txBody>
          <a:bodyPr>
            <a:normAutofit/>
          </a:bodyPr>
          <a:lstStyle/>
          <a:p>
            <a:r>
              <a:rPr lang="en-US" sz="2400" dirty="0" err="1"/>
              <a:t>Chal</a:t>
            </a:r>
            <a:r>
              <a:rPr lang="en-US" sz="2400" dirty="0"/>
              <a:t> 3 Step 4: perform feature selection </a:t>
            </a:r>
          </a:p>
        </p:txBody>
      </p:sp>
      <p:sp>
        <p:nvSpPr>
          <p:cNvPr id="4" name="Text Placeholder 3">
            <a:extLst>
              <a:ext uri="{FF2B5EF4-FFF2-40B4-BE49-F238E27FC236}">
                <a16:creationId xmlns:a16="http://schemas.microsoft.com/office/drawing/2014/main" id="{025A1821-EE1E-7A69-F8CB-5457AB5D0FAF}"/>
              </a:ext>
            </a:extLst>
          </p:cNvPr>
          <p:cNvSpPr>
            <a:spLocks noGrp="1"/>
          </p:cNvSpPr>
          <p:nvPr>
            <p:ph type="body" sz="quarter" idx="17"/>
          </p:nvPr>
        </p:nvSpPr>
        <p:spPr/>
        <p:txBody>
          <a:bodyPr/>
          <a:lstStyle/>
          <a:p>
            <a:r>
              <a:rPr lang="en-US" dirty="0"/>
              <a:t>Approved for Public Release; Distribution Unlimited: PA CLEARANCE Case Number: 2024-0352</a:t>
            </a:r>
          </a:p>
        </p:txBody>
      </p:sp>
      <p:sp>
        <p:nvSpPr>
          <p:cNvPr id="6" name="Content Placeholder 5">
            <a:extLst>
              <a:ext uri="{FF2B5EF4-FFF2-40B4-BE49-F238E27FC236}">
                <a16:creationId xmlns:a16="http://schemas.microsoft.com/office/drawing/2014/main" id="{0EEE1B70-1289-9B27-2C26-3360DF3AFA3E}"/>
              </a:ext>
            </a:extLst>
          </p:cNvPr>
          <p:cNvSpPr>
            <a:spLocks noGrp="1"/>
          </p:cNvSpPr>
          <p:nvPr>
            <p:ph idx="1"/>
          </p:nvPr>
        </p:nvSpPr>
        <p:spPr>
          <a:xfrm>
            <a:off x="1009022" y="1278593"/>
            <a:ext cx="10515600" cy="5022243"/>
          </a:xfrm>
        </p:spPr>
        <p:txBody>
          <a:bodyPr>
            <a:normAutofit/>
          </a:bodyPr>
          <a:lstStyle/>
          <a:p>
            <a:pPr marL="0" indent="0" algn="l" fontAlgn="base">
              <a:buNone/>
            </a:pPr>
            <a:r>
              <a:rPr lang="en-US" b="0" i="0" dirty="0">
                <a:solidFill>
                  <a:srgbClr val="000000"/>
                </a:solidFill>
                <a:effectLst/>
              </a:rPr>
              <a:t>1. </a:t>
            </a:r>
            <a:r>
              <a:rPr lang="en-US" b="1" i="0" dirty="0">
                <a:solidFill>
                  <a:srgbClr val="000000"/>
                </a:solidFill>
                <a:effectLst/>
              </a:rPr>
              <a:t>ANOVA F-test</a:t>
            </a:r>
            <a:r>
              <a:rPr lang="en-US" b="0" i="0" dirty="0">
                <a:solidFill>
                  <a:srgbClr val="000000"/>
                </a:solidFill>
                <a:effectLst/>
              </a:rPr>
              <a:t>: For numerical input and categorical output, the ANOVA F-test can be applied, and it is provided in scikit-learn via the `</a:t>
            </a:r>
            <a:r>
              <a:rPr lang="en-US" b="0" i="0" dirty="0" err="1">
                <a:solidFill>
                  <a:srgbClr val="000000"/>
                </a:solidFill>
                <a:effectLst/>
              </a:rPr>
              <a:t>f_classif</a:t>
            </a:r>
            <a:r>
              <a:rPr lang="en-US" b="0" i="0" dirty="0">
                <a:solidFill>
                  <a:srgbClr val="000000"/>
                </a:solidFill>
                <a:effectLst/>
              </a:rPr>
              <a:t>` function.</a:t>
            </a:r>
          </a:p>
          <a:p>
            <a:pPr marL="0" indent="0" algn="l" fontAlgn="base">
              <a:buNone/>
            </a:pPr>
            <a:r>
              <a:rPr lang="en-US" dirty="0">
                <a:solidFill>
                  <a:srgbClr val="000000"/>
                </a:solidFill>
              </a:rPr>
              <a:t>2</a:t>
            </a:r>
            <a:r>
              <a:rPr lang="en-US" b="0" i="0" dirty="0">
                <a:solidFill>
                  <a:srgbClr val="000000"/>
                </a:solidFill>
                <a:effectLst/>
              </a:rPr>
              <a:t>. </a:t>
            </a:r>
            <a:r>
              <a:rPr lang="en-US" b="1" i="0" dirty="0">
                <a:solidFill>
                  <a:srgbClr val="000000"/>
                </a:solidFill>
                <a:effectLst/>
              </a:rPr>
              <a:t>Feature Importance from Tree-based models</a:t>
            </a:r>
            <a:r>
              <a:rPr lang="en-US" b="0" i="0" dirty="0">
                <a:solidFill>
                  <a:srgbClr val="000000"/>
                </a:solidFill>
                <a:effectLst/>
              </a:rPr>
              <a:t>: Decision Trees and ensemble algorithms such as Random Forest or Gradient Boosting can provide feature importances based on how helpful each feature is at reducing uncertainty (entropy or Gini impurity).</a:t>
            </a:r>
            <a:br>
              <a:rPr lang="en-US" dirty="0"/>
            </a:br>
            <a:endParaRPr lang="en-US" dirty="0"/>
          </a:p>
        </p:txBody>
      </p:sp>
    </p:spTree>
    <p:extLst>
      <p:ext uri="{BB962C8B-B14F-4D97-AF65-F5344CB8AC3E}">
        <p14:creationId xmlns:p14="http://schemas.microsoft.com/office/powerpoint/2010/main" val="2613561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DE92-1B6D-D049-83EF-375F22B6912B}"/>
              </a:ext>
            </a:extLst>
          </p:cNvPr>
          <p:cNvSpPr>
            <a:spLocks noGrp="1"/>
          </p:cNvSpPr>
          <p:nvPr>
            <p:ph type="title"/>
          </p:nvPr>
        </p:nvSpPr>
        <p:spPr>
          <a:xfrm>
            <a:off x="456362" y="478540"/>
            <a:ext cx="10515600" cy="637515"/>
          </a:xfrm>
        </p:spPr>
        <p:txBody>
          <a:bodyPr>
            <a:normAutofit/>
          </a:bodyPr>
          <a:lstStyle/>
          <a:p>
            <a:r>
              <a:rPr lang="en-US" sz="2400" dirty="0"/>
              <a:t>Snapshot of ANOVA Ranking</a:t>
            </a:r>
          </a:p>
        </p:txBody>
      </p:sp>
      <p:sp>
        <p:nvSpPr>
          <p:cNvPr id="4" name="Text Placeholder 3">
            <a:extLst>
              <a:ext uri="{FF2B5EF4-FFF2-40B4-BE49-F238E27FC236}">
                <a16:creationId xmlns:a16="http://schemas.microsoft.com/office/drawing/2014/main" id="{352DE649-D9B8-E657-7F2E-69D8AA285136}"/>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8" name="Picture 7">
            <a:extLst>
              <a:ext uri="{FF2B5EF4-FFF2-40B4-BE49-F238E27FC236}">
                <a16:creationId xmlns:a16="http://schemas.microsoft.com/office/drawing/2014/main" id="{A8D0EA0B-5B7C-548E-6EAC-EA6A5B7AE57C}"/>
              </a:ext>
            </a:extLst>
          </p:cNvPr>
          <p:cNvPicPr>
            <a:picLocks noChangeAspect="1"/>
          </p:cNvPicPr>
          <p:nvPr/>
        </p:nvPicPr>
        <p:blipFill>
          <a:blip r:embed="rId2"/>
          <a:stretch>
            <a:fillRect/>
          </a:stretch>
        </p:blipFill>
        <p:spPr>
          <a:xfrm>
            <a:off x="1183219" y="4735285"/>
            <a:ext cx="9383434" cy="1438476"/>
          </a:xfrm>
          <a:prstGeom prst="rect">
            <a:avLst/>
          </a:prstGeom>
        </p:spPr>
      </p:pic>
      <p:sp>
        <p:nvSpPr>
          <p:cNvPr id="9" name="Title 1">
            <a:extLst>
              <a:ext uri="{FF2B5EF4-FFF2-40B4-BE49-F238E27FC236}">
                <a16:creationId xmlns:a16="http://schemas.microsoft.com/office/drawing/2014/main" id="{32C77F95-77F3-695A-D3F6-C53C0F02523E}"/>
              </a:ext>
            </a:extLst>
          </p:cNvPr>
          <p:cNvSpPr txBox="1">
            <a:spLocks/>
          </p:cNvSpPr>
          <p:nvPr/>
        </p:nvSpPr>
        <p:spPr>
          <a:xfrm>
            <a:off x="456362" y="4014235"/>
            <a:ext cx="10515600" cy="637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0" i="0" kern="1200">
                <a:solidFill>
                  <a:srgbClr val="004B8D"/>
                </a:solidFill>
                <a:latin typeface="Times New Roman" panose="02020603050405020304" pitchFamily="18" charset="0"/>
                <a:ea typeface="Arial" charset="0"/>
                <a:cs typeface="Times New Roman" panose="02020603050405020304" pitchFamily="18" charset="0"/>
              </a:defRPr>
            </a:lvl1pPr>
          </a:lstStyle>
          <a:p>
            <a:r>
              <a:rPr lang="en-US" sz="2400" dirty="0"/>
              <a:t>Example top Questions related to Appeal to Authority</a:t>
            </a:r>
          </a:p>
        </p:txBody>
      </p:sp>
      <p:pic>
        <p:nvPicPr>
          <p:cNvPr id="11" name="Picture 10">
            <a:extLst>
              <a:ext uri="{FF2B5EF4-FFF2-40B4-BE49-F238E27FC236}">
                <a16:creationId xmlns:a16="http://schemas.microsoft.com/office/drawing/2014/main" id="{92E31B68-035A-BCD6-8FCC-02F834823595}"/>
              </a:ext>
            </a:extLst>
          </p:cNvPr>
          <p:cNvPicPr>
            <a:picLocks noChangeAspect="1"/>
          </p:cNvPicPr>
          <p:nvPr/>
        </p:nvPicPr>
        <p:blipFill>
          <a:blip r:embed="rId3"/>
          <a:stretch>
            <a:fillRect/>
          </a:stretch>
        </p:blipFill>
        <p:spPr>
          <a:xfrm>
            <a:off x="4609827" y="670493"/>
            <a:ext cx="6268325" cy="3343742"/>
          </a:xfrm>
          <a:prstGeom prst="rect">
            <a:avLst/>
          </a:prstGeom>
        </p:spPr>
      </p:pic>
    </p:spTree>
    <p:extLst>
      <p:ext uri="{BB962C8B-B14F-4D97-AF65-F5344CB8AC3E}">
        <p14:creationId xmlns:p14="http://schemas.microsoft.com/office/powerpoint/2010/main" val="1769723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6A2D-A4B5-ECC6-04C4-C97802926DFA}"/>
              </a:ext>
            </a:extLst>
          </p:cNvPr>
          <p:cNvSpPr>
            <a:spLocks noGrp="1"/>
          </p:cNvSpPr>
          <p:nvPr>
            <p:ph type="title"/>
          </p:nvPr>
        </p:nvSpPr>
        <p:spPr>
          <a:xfrm>
            <a:off x="838200" y="414484"/>
            <a:ext cx="10515600" cy="637515"/>
          </a:xfrm>
        </p:spPr>
        <p:txBody>
          <a:bodyPr>
            <a:normAutofit/>
          </a:bodyPr>
          <a:lstStyle/>
          <a:p>
            <a:r>
              <a:rPr lang="en-US" sz="2800" dirty="0"/>
              <a:t>Top 12 High-Level Questions (HLQs) related to None</a:t>
            </a:r>
          </a:p>
        </p:txBody>
      </p:sp>
      <p:sp>
        <p:nvSpPr>
          <p:cNvPr id="4" name="Text Placeholder 3">
            <a:extLst>
              <a:ext uri="{FF2B5EF4-FFF2-40B4-BE49-F238E27FC236}">
                <a16:creationId xmlns:a16="http://schemas.microsoft.com/office/drawing/2014/main" id="{6AD3F17F-D3C1-B501-52D3-22F472B10FBB}"/>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53BEF05E-29FC-8A72-4691-CF2B89438AEB}"/>
              </a:ext>
            </a:extLst>
          </p:cNvPr>
          <p:cNvPicPr>
            <a:picLocks noChangeAspect="1"/>
          </p:cNvPicPr>
          <p:nvPr/>
        </p:nvPicPr>
        <p:blipFill>
          <a:blip r:embed="rId3"/>
          <a:stretch>
            <a:fillRect/>
          </a:stretch>
        </p:blipFill>
        <p:spPr>
          <a:xfrm>
            <a:off x="195334" y="956482"/>
            <a:ext cx="11631648" cy="4915586"/>
          </a:xfrm>
          <a:prstGeom prst="rect">
            <a:avLst/>
          </a:prstGeom>
        </p:spPr>
      </p:pic>
      <p:sp>
        <p:nvSpPr>
          <p:cNvPr id="10" name="TextBox 9">
            <a:extLst>
              <a:ext uri="{FF2B5EF4-FFF2-40B4-BE49-F238E27FC236}">
                <a16:creationId xmlns:a16="http://schemas.microsoft.com/office/drawing/2014/main" id="{4081FB8E-50C2-119A-8370-2FC5646E0D6F}"/>
              </a:ext>
            </a:extLst>
          </p:cNvPr>
          <p:cNvSpPr txBox="1"/>
          <p:nvPr/>
        </p:nvSpPr>
        <p:spPr>
          <a:xfrm>
            <a:off x="195334" y="5790098"/>
            <a:ext cx="11996666"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cs typeface="Times New Roman" panose="02020603050405020304" pitchFamily="18" charset="0"/>
              </a:rPr>
              <a:t>9 out of the 12 questions are related to loaded or emotional language. </a:t>
            </a:r>
          </a:p>
          <a:p>
            <a:pPr algn="l"/>
            <a:r>
              <a:rPr lang="en-US" sz="1800" b="0" i="0" u="none" strike="noStrike" baseline="0" dirty="0">
                <a:latin typeface="Times New Roman" panose="02020603050405020304" pitchFamily="18" charset="0"/>
                <a:cs typeface="Times New Roman" panose="02020603050405020304" pitchFamily="18" charset="0"/>
              </a:rPr>
              <a:t>This was expected given that ‘loaded language’ is by far the most frequent category in </a:t>
            </a:r>
            <a:r>
              <a:rPr lang="en-US" sz="1800" b="0" i="0" u="none" strike="noStrike" baseline="0" dirty="0" err="1">
                <a:latin typeface="Times New Roman" panose="02020603050405020304" pitchFamily="18" charset="0"/>
                <a:cs typeface="Times New Roman" panose="02020603050405020304" pitchFamily="18" charset="0"/>
              </a:rPr>
              <a:t>SemEval</a:t>
            </a:r>
            <a:r>
              <a:rPr lang="en-US" sz="1800" b="0" i="0" u="none" strike="noStrike" baseline="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83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146CC8-18DE-5BDF-660C-359FC2FF5361}"/>
              </a:ext>
            </a:extLst>
          </p:cNvPr>
          <p:cNvPicPr>
            <a:picLocks noChangeAspect="1"/>
          </p:cNvPicPr>
          <p:nvPr/>
        </p:nvPicPr>
        <p:blipFill>
          <a:blip r:embed="rId2"/>
          <a:stretch>
            <a:fillRect/>
          </a:stretch>
        </p:blipFill>
        <p:spPr>
          <a:xfrm>
            <a:off x="1562099" y="428626"/>
            <a:ext cx="9432027" cy="6429374"/>
          </a:xfrm>
          <a:prstGeom prst="rect">
            <a:avLst/>
          </a:prstGeom>
        </p:spPr>
      </p:pic>
      <p:sp>
        <p:nvSpPr>
          <p:cNvPr id="10" name="Title 1">
            <a:extLst>
              <a:ext uri="{FF2B5EF4-FFF2-40B4-BE49-F238E27FC236}">
                <a16:creationId xmlns:a16="http://schemas.microsoft.com/office/drawing/2014/main" id="{F4CF8A0C-D6BC-093F-1A39-E5919CD2F79B}"/>
              </a:ext>
            </a:extLst>
          </p:cNvPr>
          <p:cNvSpPr>
            <a:spLocks noGrp="1"/>
          </p:cNvSpPr>
          <p:nvPr>
            <p:ph type="title"/>
          </p:nvPr>
        </p:nvSpPr>
        <p:spPr>
          <a:xfrm>
            <a:off x="0" y="1"/>
            <a:ext cx="12192000" cy="530316"/>
          </a:xfrm>
        </p:spPr>
        <p:txBody>
          <a:bodyPr>
            <a:noAutofit/>
          </a:bodyPr>
          <a:lstStyle/>
          <a:p>
            <a:pPr algn="ctr"/>
            <a:r>
              <a:rPr lang="en-US" sz="2000" dirty="0"/>
              <a:t>24 Technique Baseline</a:t>
            </a:r>
          </a:p>
        </p:txBody>
      </p:sp>
      <p:sp>
        <p:nvSpPr>
          <p:cNvPr id="4" name="Text Placeholder 3">
            <a:extLst>
              <a:ext uri="{FF2B5EF4-FFF2-40B4-BE49-F238E27FC236}">
                <a16:creationId xmlns:a16="http://schemas.microsoft.com/office/drawing/2014/main" id="{DAB33E8B-DACA-AF8F-67C0-032290096B75}"/>
              </a:ext>
            </a:extLst>
          </p:cNvPr>
          <p:cNvSpPr>
            <a:spLocks noGrp="1"/>
          </p:cNvSpPr>
          <p:nvPr>
            <p:ph type="body" sz="quarter" idx="17"/>
          </p:nvPr>
        </p:nvSpPr>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2396853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C333-091E-AFA9-7A53-BCCDE458FA88}"/>
              </a:ext>
            </a:extLst>
          </p:cNvPr>
          <p:cNvSpPr>
            <a:spLocks noGrp="1"/>
          </p:cNvSpPr>
          <p:nvPr>
            <p:ph type="title"/>
          </p:nvPr>
        </p:nvSpPr>
        <p:spPr>
          <a:xfrm>
            <a:off x="604837" y="435636"/>
            <a:ext cx="10896600" cy="637515"/>
          </a:xfrm>
        </p:spPr>
        <p:txBody>
          <a:bodyPr>
            <a:normAutofit/>
          </a:bodyPr>
          <a:lstStyle/>
          <a:p>
            <a:r>
              <a:rPr lang="en-US" sz="2400" dirty="0"/>
              <a:t>24 Technique Baseline Example</a:t>
            </a:r>
          </a:p>
        </p:txBody>
      </p:sp>
      <p:sp>
        <p:nvSpPr>
          <p:cNvPr id="4" name="Text Placeholder 3">
            <a:extLst>
              <a:ext uri="{FF2B5EF4-FFF2-40B4-BE49-F238E27FC236}">
                <a16:creationId xmlns:a16="http://schemas.microsoft.com/office/drawing/2014/main" id="{69421E17-4B32-A8CB-6C94-1AC9C9BD3EF1}"/>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A4A469BF-4637-260C-D97F-94E83980A633}"/>
              </a:ext>
            </a:extLst>
          </p:cNvPr>
          <p:cNvPicPr>
            <a:picLocks noChangeAspect="1"/>
          </p:cNvPicPr>
          <p:nvPr/>
        </p:nvPicPr>
        <p:blipFill>
          <a:blip r:embed="rId3"/>
          <a:stretch>
            <a:fillRect/>
          </a:stretch>
        </p:blipFill>
        <p:spPr>
          <a:xfrm>
            <a:off x="95250" y="1068069"/>
            <a:ext cx="11915775" cy="2192646"/>
          </a:xfrm>
          <a:prstGeom prst="rect">
            <a:avLst/>
          </a:prstGeom>
        </p:spPr>
      </p:pic>
    </p:spTree>
    <p:extLst>
      <p:ext uri="{BB962C8B-B14F-4D97-AF65-F5344CB8AC3E}">
        <p14:creationId xmlns:p14="http://schemas.microsoft.com/office/powerpoint/2010/main" val="133261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6A2D-A4B5-ECC6-04C4-C97802926DFA}"/>
              </a:ext>
            </a:extLst>
          </p:cNvPr>
          <p:cNvSpPr>
            <a:spLocks noGrp="1"/>
          </p:cNvSpPr>
          <p:nvPr>
            <p:ph type="title"/>
          </p:nvPr>
        </p:nvSpPr>
        <p:spPr>
          <a:xfrm>
            <a:off x="838200" y="414484"/>
            <a:ext cx="10515600" cy="637515"/>
          </a:xfrm>
        </p:spPr>
        <p:txBody>
          <a:bodyPr>
            <a:normAutofit/>
          </a:bodyPr>
          <a:lstStyle/>
          <a:p>
            <a:r>
              <a:rPr lang="en-US" sz="2800" dirty="0"/>
              <a:t>GPT-4 Zero-Shot 24 Definition Baseline vs. 12 HLQs</a:t>
            </a:r>
          </a:p>
        </p:txBody>
      </p:sp>
      <p:sp>
        <p:nvSpPr>
          <p:cNvPr id="4" name="Text Placeholder 3">
            <a:extLst>
              <a:ext uri="{FF2B5EF4-FFF2-40B4-BE49-F238E27FC236}">
                <a16:creationId xmlns:a16="http://schemas.microsoft.com/office/drawing/2014/main" id="{6AD3F17F-D3C1-B501-52D3-22F472B10FBB}"/>
              </a:ext>
            </a:extLst>
          </p:cNvPr>
          <p:cNvSpPr>
            <a:spLocks noGrp="1"/>
          </p:cNvSpPr>
          <p:nvPr>
            <p:ph type="body" sz="quarter" idx="17"/>
          </p:nvPr>
        </p:nvSpPr>
        <p:spPr/>
        <p:txBody>
          <a:bodyPr/>
          <a:lstStyle/>
          <a:p>
            <a:r>
              <a:rPr lang="en-US" dirty="0"/>
              <a:t>Approved for Public Release; Distribution Unlimited: PA CLEARANCE Case Number: 2024-0352</a:t>
            </a:r>
          </a:p>
        </p:txBody>
      </p:sp>
      <p:sp>
        <p:nvSpPr>
          <p:cNvPr id="5" name="TextBox 4">
            <a:extLst>
              <a:ext uri="{FF2B5EF4-FFF2-40B4-BE49-F238E27FC236}">
                <a16:creationId xmlns:a16="http://schemas.microsoft.com/office/drawing/2014/main" id="{D070E43D-CCBD-E3E8-09CE-43661563B4A9}"/>
              </a:ext>
            </a:extLst>
          </p:cNvPr>
          <p:cNvSpPr txBox="1"/>
          <p:nvPr/>
        </p:nvSpPr>
        <p:spPr>
          <a:xfrm>
            <a:off x="0" y="1197905"/>
            <a:ext cx="12192000" cy="1200329"/>
          </a:xfrm>
          <a:prstGeom prst="rect">
            <a:avLst/>
          </a:prstGeom>
          <a:noFill/>
        </p:spPr>
        <p:txBody>
          <a:bodyPr wrap="square">
            <a:spAutoFit/>
          </a:bodyPr>
          <a:lstStyle/>
          <a:p>
            <a:r>
              <a:rPr lang="en-US" b="0" i="0" dirty="0">
                <a:solidFill>
                  <a:srgbClr val="1F2328"/>
                </a:solidFill>
                <a:effectLst/>
                <a:latin typeface="Times New Roman" panose="02020603050405020304" pitchFamily="18" charset="0"/>
                <a:cs typeface="Times New Roman" panose="02020603050405020304" pitchFamily="18" charset="0"/>
              </a:rPr>
              <a:t>12 HLQs: class propaganda (if one or more HLQs answer affirmatively), else class None.</a:t>
            </a:r>
          </a:p>
          <a:p>
            <a:r>
              <a:rPr lang="en-US" dirty="0">
                <a:latin typeface="Times New Roman" panose="02020603050405020304" pitchFamily="18" charset="0"/>
                <a:cs typeface="Times New Roman" panose="02020603050405020304" pitchFamily="18" charset="0"/>
              </a:rPr>
              <a:t>24 Definition Baseline: class propaganda if GPT-4 did not give None label and one or more persuasion techniques </a:t>
            </a:r>
            <a:r>
              <a:rPr lang="en-US" sz="1800" b="0" i="0" u="none" strike="noStrike" baseline="0" dirty="0">
                <a:latin typeface="Times New Roman" panose="02020603050405020304" pitchFamily="18" charset="0"/>
                <a:cs typeface="Times New Roman" panose="02020603050405020304" pitchFamily="18" charset="0"/>
              </a:rPr>
              <a:t>else class None.</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a:p>
            <a:pPr algn="l"/>
            <a:r>
              <a:rPr lang="en-US" sz="1800" b="0" i="0" u="none" strike="noStrike" baseline="0" dirty="0">
                <a:latin typeface="Times New Roman" panose="02020603050405020304" pitchFamily="18" charset="0"/>
                <a:cs typeface="Times New Roman" panose="02020603050405020304" pitchFamily="18" charset="0"/>
              </a:rPr>
              <a:t>Feature (persuasion technique or question) taken into account if its confidence surpasses a distinct threshold, denoted as x.</a:t>
            </a: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55829B9-42A0-047F-79CB-0E54BD1D4820}"/>
              </a:ext>
            </a:extLst>
          </p:cNvPr>
          <p:cNvPicPr>
            <a:picLocks noChangeAspect="1"/>
          </p:cNvPicPr>
          <p:nvPr/>
        </p:nvPicPr>
        <p:blipFill>
          <a:blip r:embed="rId3"/>
          <a:stretch>
            <a:fillRect/>
          </a:stretch>
        </p:blipFill>
        <p:spPr>
          <a:xfrm>
            <a:off x="1221913" y="2398234"/>
            <a:ext cx="9562628" cy="4050358"/>
          </a:xfrm>
          <a:prstGeom prst="rect">
            <a:avLst/>
          </a:prstGeom>
        </p:spPr>
      </p:pic>
      <p:sp>
        <p:nvSpPr>
          <p:cNvPr id="12" name="Rectangle 11">
            <a:extLst>
              <a:ext uri="{FF2B5EF4-FFF2-40B4-BE49-F238E27FC236}">
                <a16:creationId xmlns:a16="http://schemas.microsoft.com/office/drawing/2014/main" id="{CABC6620-5150-3CDB-E3B5-7D59354859F0}"/>
              </a:ext>
            </a:extLst>
          </p:cNvPr>
          <p:cNvSpPr/>
          <p:nvPr/>
        </p:nvSpPr>
        <p:spPr>
          <a:xfrm>
            <a:off x="1585870" y="5402920"/>
            <a:ext cx="8138422" cy="347249"/>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7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B7857-0A15-4FE4-BF34-F2E6A6F045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3B752-57CE-15B6-E3F6-66D5C9D8E14A}"/>
              </a:ext>
            </a:extLst>
          </p:cNvPr>
          <p:cNvSpPr>
            <a:spLocks noGrp="1"/>
          </p:cNvSpPr>
          <p:nvPr>
            <p:ph type="title"/>
          </p:nvPr>
        </p:nvSpPr>
        <p:spPr>
          <a:xfrm>
            <a:off x="247650" y="1015776"/>
            <a:ext cx="10515600" cy="637515"/>
          </a:xfrm>
        </p:spPr>
        <p:txBody>
          <a:bodyPr>
            <a:normAutofit/>
          </a:bodyPr>
          <a:lstStyle/>
          <a:p>
            <a:r>
              <a:rPr lang="en-US" dirty="0"/>
              <a:t>UNCOVER Initial Objective</a:t>
            </a:r>
          </a:p>
        </p:txBody>
      </p:sp>
      <p:sp>
        <p:nvSpPr>
          <p:cNvPr id="3" name="Content Placeholder 2">
            <a:extLst>
              <a:ext uri="{FF2B5EF4-FFF2-40B4-BE49-F238E27FC236}">
                <a16:creationId xmlns:a16="http://schemas.microsoft.com/office/drawing/2014/main" id="{14DB1B81-449F-19A3-BB15-01024285FF6A}"/>
              </a:ext>
            </a:extLst>
          </p:cNvPr>
          <p:cNvSpPr>
            <a:spLocks noGrp="1"/>
          </p:cNvSpPr>
          <p:nvPr>
            <p:ph idx="1"/>
          </p:nvPr>
        </p:nvSpPr>
        <p:spPr>
          <a:xfrm>
            <a:off x="1501392" y="1849558"/>
            <a:ext cx="9772859" cy="315888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Using English and Russian Wikipedia, can we:</a:t>
            </a:r>
          </a:p>
          <a:p>
            <a:pPr marL="0" indent="0">
              <a:buNone/>
            </a:pPr>
            <a:r>
              <a:rPr lang="en-US" dirty="0"/>
              <a:t>	</a:t>
            </a:r>
            <a:r>
              <a:rPr lang="en-US" dirty="0">
                <a:latin typeface="Times New Roman" panose="02020603050405020304" pitchFamily="18" charset="0"/>
                <a:cs typeface="Times New Roman" panose="02020603050405020304" pitchFamily="18" charset="0"/>
              </a:rPr>
              <a:t>identify propaganda </a:t>
            </a:r>
          </a:p>
          <a:p>
            <a:pPr marL="0" indent="0">
              <a:buNone/>
            </a:pPr>
            <a:r>
              <a:rPr lang="en-US" dirty="0"/>
              <a:t>	</a:t>
            </a:r>
            <a:r>
              <a:rPr lang="en-US" dirty="0">
                <a:latin typeface="Times New Roman" panose="02020603050405020304" pitchFamily="18" charset="0"/>
                <a:cs typeface="Times New Roman" panose="02020603050405020304" pitchFamily="18" charset="0"/>
              </a:rPr>
              <a:t>highlight areas of disagreement and agreement</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E6BDE84-C72D-9292-1E63-741CF1DF668A}"/>
              </a:ext>
            </a:extLst>
          </p:cNvPr>
          <p:cNvSpPr>
            <a:spLocks noGrp="1"/>
          </p:cNvSpPr>
          <p:nvPr>
            <p:ph type="body" sz="quarter" idx="17"/>
          </p:nvPr>
        </p:nvSpPr>
        <p:spPr>
          <a:xfrm>
            <a:off x="8657990" y="6622255"/>
            <a:ext cx="3324969" cy="150440"/>
          </a:xfrm>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272240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A995-497A-1B9F-3A3D-34B7AE1F7D7B}"/>
              </a:ext>
            </a:extLst>
          </p:cNvPr>
          <p:cNvSpPr>
            <a:spLocks noGrp="1"/>
          </p:cNvSpPr>
          <p:nvPr>
            <p:ph type="title"/>
          </p:nvPr>
        </p:nvSpPr>
        <p:spPr/>
        <p:txBody>
          <a:bodyPr/>
          <a:lstStyle/>
          <a:p>
            <a:r>
              <a:rPr lang="en-US" dirty="0"/>
              <a:t>Llama 2 (13B) Experimentation</a:t>
            </a:r>
          </a:p>
        </p:txBody>
      </p:sp>
      <p:sp>
        <p:nvSpPr>
          <p:cNvPr id="3" name="Content Placeholder 2">
            <a:extLst>
              <a:ext uri="{FF2B5EF4-FFF2-40B4-BE49-F238E27FC236}">
                <a16:creationId xmlns:a16="http://schemas.microsoft.com/office/drawing/2014/main" id="{84AF222A-E9CE-E470-B6A0-2868714E306A}"/>
              </a:ext>
            </a:extLst>
          </p:cNvPr>
          <p:cNvSpPr>
            <a:spLocks noGrp="1"/>
          </p:cNvSpPr>
          <p:nvPr>
            <p:ph idx="1"/>
          </p:nvPr>
        </p:nvSpPr>
        <p:spPr/>
        <p:txBody>
          <a:bodyPr>
            <a:normAutofit/>
          </a:bodyPr>
          <a:lstStyle/>
          <a:p>
            <a:r>
              <a:rPr lang="en-US" dirty="0"/>
              <a:t>While the one-shot identification prompt worked for GPT-4, Llama had many errors in instruction-following. Instead of “Q1: True (conf:70); Q2: False; ...” Llama will give short answer responses, with the model explaining each decision, and giving substantiating evidence. </a:t>
            </a:r>
          </a:p>
          <a:p>
            <a:r>
              <a:rPr lang="en-US" dirty="0"/>
              <a:t>0-shot prompts nearly never (&lt;5%) output parsable responses, 1-shot prompts improve to ≈25%, and 2-shot and 3-shot prompts achieve to 45-50%.</a:t>
            </a:r>
          </a:p>
          <a:p>
            <a:r>
              <a:rPr lang="en-US" dirty="0"/>
              <a:t>We found that with pre-generation (and few-shot), instruction-following can improve to &gt;90%.</a:t>
            </a:r>
          </a:p>
          <a:p>
            <a:r>
              <a:rPr lang="en-US" sz="1800" dirty="0">
                <a:effectLst/>
                <a:latin typeface="Times New Roman" panose="02020603050405020304" pitchFamily="18" charset="0"/>
                <a:ea typeface="Times New Roman" panose="02020603050405020304" pitchFamily="18" charset="0"/>
              </a:rPr>
              <a:t>Despite the correct output format, as for the actual task, Llama output has several issues compared to GPT-4: nearly </a:t>
            </a:r>
            <a:r>
              <a:rPr lang="en-US" dirty="0"/>
              <a:t>always answers True for every question</a:t>
            </a:r>
            <a:r>
              <a:rPr lang="en-US" sz="1800" dirty="0">
                <a:effectLst/>
                <a:latin typeface="Times New Roman" panose="02020603050405020304" pitchFamily="18" charset="0"/>
                <a:ea typeface="Times New Roman" panose="02020603050405020304" pitchFamily="18" charset="0"/>
              </a:rPr>
              <a:t>, has much higher confidence scores (most are 90-100), and gives answers out of order (e.g. </a:t>
            </a:r>
            <a:r>
              <a:rPr lang="en-US" sz="1800" dirty="0">
                <a:effectLst/>
                <a:latin typeface="Roboto Mono" panose="020F0502020204030204" pitchFamily="49" charset="0"/>
                <a:ea typeface="Roboto Mono" panose="020F0502020204030204" pitchFamily="49" charset="0"/>
                <a:cs typeface="Roboto Mono" panose="020F0502020204030204" pitchFamily="49" charset="0"/>
              </a:rPr>
              <a:t>Q0...Q1...Q9...Q4...</a:t>
            </a:r>
            <a:r>
              <a:rPr lang="en-US" sz="1800" dirty="0">
                <a:effectLst/>
                <a:latin typeface="Times New Roman" panose="02020603050405020304" pitchFamily="18" charset="0"/>
                <a:ea typeface="Times New Roman" panose="02020603050405020304" pitchFamily="18" charset="0"/>
              </a:rPr>
              <a:t>).</a:t>
            </a:r>
          </a:p>
          <a:p>
            <a:endParaRPr lang="en-US" dirty="0"/>
          </a:p>
        </p:txBody>
      </p:sp>
      <p:sp>
        <p:nvSpPr>
          <p:cNvPr id="4" name="Text Placeholder 3">
            <a:extLst>
              <a:ext uri="{FF2B5EF4-FFF2-40B4-BE49-F238E27FC236}">
                <a16:creationId xmlns:a16="http://schemas.microsoft.com/office/drawing/2014/main" id="{7809E0F8-570E-95C6-2B15-F6C9CCEAF64C}"/>
              </a:ext>
            </a:extLst>
          </p:cNvPr>
          <p:cNvSpPr>
            <a:spLocks noGrp="1"/>
          </p:cNvSpPr>
          <p:nvPr>
            <p:ph type="body" sz="quarter" idx="17"/>
          </p:nvPr>
        </p:nvSpPr>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1547693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1F2BCAC-D230-700D-0A5B-77BA19018D84}"/>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5" name="Picture 4">
            <a:extLst>
              <a:ext uri="{FF2B5EF4-FFF2-40B4-BE49-F238E27FC236}">
                <a16:creationId xmlns:a16="http://schemas.microsoft.com/office/drawing/2014/main" id="{99998E86-4CF6-976B-2F7D-24FAE64B5241}"/>
              </a:ext>
            </a:extLst>
          </p:cNvPr>
          <p:cNvPicPr>
            <a:picLocks noChangeAspect="1"/>
          </p:cNvPicPr>
          <p:nvPr/>
        </p:nvPicPr>
        <p:blipFill>
          <a:blip r:embed="rId3"/>
          <a:stretch>
            <a:fillRect/>
          </a:stretch>
        </p:blipFill>
        <p:spPr>
          <a:xfrm>
            <a:off x="1909185" y="704896"/>
            <a:ext cx="8109021" cy="5684674"/>
          </a:xfrm>
          <a:prstGeom prst="rect">
            <a:avLst/>
          </a:prstGeom>
        </p:spPr>
      </p:pic>
    </p:spTree>
    <p:extLst>
      <p:ext uri="{BB962C8B-B14F-4D97-AF65-F5344CB8AC3E}">
        <p14:creationId xmlns:p14="http://schemas.microsoft.com/office/powerpoint/2010/main" val="233450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DAEF8B-CA77-18EC-4E05-790707516990}"/>
              </a:ext>
            </a:extLst>
          </p:cNvPr>
          <p:cNvSpPr>
            <a:spLocks noGrp="1"/>
          </p:cNvSpPr>
          <p:nvPr>
            <p:ph idx="1"/>
          </p:nvPr>
        </p:nvSpPr>
        <p:spPr>
          <a:xfrm>
            <a:off x="762000" y="452418"/>
            <a:ext cx="10423240" cy="5758733"/>
          </a:xfrm>
        </p:spPr>
        <p:txBody>
          <a:bodyPr>
            <a:normAutofit/>
          </a:bodyPr>
          <a:lstStyle/>
          <a:p>
            <a:pPr marL="0" indent="0">
              <a:buNone/>
            </a:pPr>
            <a:endParaRPr lang="en-US" dirty="0"/>
          </a:p>
          <a:p>
            <a:pPr marL="0" indent="0">
              <a:buNone/>
            </a:pPr>
            <a:endParaRPr lang="en-US" dirty="0"/>
          </a:p>
          <a:p>
            <a:pPr marL="0" indent="0">
              <a:buNone/>
            </a:pPr>
            <a:r>
              <a:rPr lang="en-US" dirty="0"/>
              <a:t>Each Wikipedia article by default contains sections. Within each section, the content is divided into chunks; where each chunk is not to exceed 3000 characters.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Text Placeholder 3">
            <a:extLst>
              <a:ext uri="{FF2B5EF4-FFF2-40B4-BE49-F238E27FC236}">
                <a16:creationId xmlns:a16="http://schemas.microsoft.com/office/drawing/2014/main" id="{2895AE61-66CF-E0DC-B4C6-EAF2CBF6C0E6}"/>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8" name="Picture 7">
            <a:extLst>
              <a:ext uri="{FF2B5EF4-FFF2-40B4-BE49-F238E27FC236}">
                <a16:creationId xmlns:a16="http://schemas.microsoft.com/office/drawing/2014/main" id="{B2D5EBCF-9689-EB00-821E-315671ED6B69}"/>
              </a:ext>
            </a:extLst>
          </p:cNvPr>
          <p:cNvPicPr>
            <a:picLocks noChangeAspect="1"/>
          </p:cNvPicPr>
          <p:nvPr/>
        </p:nvPicPr>
        <p:blipFill>
          <a:blip r:embed="rId3"/>
          <a:stretch>
            <a:fillRect/>
          </a:stretch>
        </p:blipFill>
        <p:spPr>
          <a:xfrm>
            <a:off x="1540851" y="2849240"/>
            <a:ext cx="8359288" cy="1877811"/>
          </a:xfrm>
          <a:prstGeom prst="rect">
            <a:avLst/>
          </a:prstGeom>
        </p:spPr>
      </p:pic>
      <p:pic>
        <p:nvPicPr>
          <p:cNvPr id="10" name="Picture 9">
            <a:extLst>
              <a:ext uri="{FF2B5EF4-FFF2-40B4-BE49-F238E27FC236}">
                <a16:creationId xmlns:a16="http://schemas.microsoft.com/office/drawing/2014/main" id="{FADB5157-6F2E-72B7-601C-254AC886857D}"/>
              </a:ext>
            </a:extLst>
          </p:cNvPr>
          <p:cNvPicPr>
            <a:picLocks noChangeAspect="1"/>
          </p:cNvPicPr>
          <p:nvPr/>
        </p:nvPicPr>
        <p:blipFill>
          <a:blip r:embed="rId4"/>
          <a:stretch>
            <a:fillRect/>
          </a:stretch>
        </p:blipFill>
        <p:spPr>
          <a:xfrm>
            <a:off x="923192" y="2034717"/>
            <a:ext cx="10040815" cy="696107"/>
          </a:xfrm>
          <a:prstGeom prst="rect">
            <a:avLst/>
          </a:prstGeom>
        </p:spPr>
      </p:pic>
      <p:sp>
        <p:nvSpPr>
          <p:cNvPr id="5" name="Title 1">
            <a:extLst>
              <a:ext uri="{FF2B5EF4-FFF2-40B4-BE49-F238E27FC236}">
                <a16:creationId xmlns:a16="http://schemas.microsoft.com/office/drawing/2014/main" id="{02D1477B-47B5-C25C-F049-FA04F4D9593E}"/>
              </a:ext>
            </a:extLst>
          </p:cNvPr>
          <p:cNvSpPr txBox="1">
            <a:spLocks/>
          </p:cNvSpPr>
          <p:nvPr/>
        </p:nvSpPr>
        <p:spPr>
          <a:xfrm>
            <a:off x="838200" y="599120"/>
            <a:ext cx="10515600" cy="637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0" i="0" kern="1200">
                <a:solidFill>
                  <a:srgbClr val="004B8D"/>
                </a:solidFill>
                <a:latin typeface="Times New Roman" panose="02020603050405020304" pitchFamily="18" charset="0"/>
                <a:ea typeface="Arial" charset="0"/>
                <a:cs typeface="Times New Roman" panose="02020603050405020304" pitchFamily="18" charset="0"/>
              </a:defRPr>
            </a:lvl1pPr>
          </a:lstStyle>
          <a:p>
            <a:r>
              <a:rPr lang="en-US"/>
              <a:t>Challenge 4: Cross-lingual Question Answering</a:t>
            </a:r>
            <a:endParaRPr lang="en-US" dirty="0"/>
          </a:p>
        </p:txBody>
      </p:sp>
      <p:sp>
        <p:nvSpPr>
          <p:cNvPr id="9" name="TextBox 8">
            <a:extLst>
              <a:ext uri="{FF2B5EF4-FFF2-40B4-BE49-F238E27FC236}">
                <a16:creationId xmlns:a16="http://schemas.microsoft.com/office/drawing/2014/main" id="{F9A46EF7-5EC3-F0F3-3BAB-D7862A464DC3}"/>
              </a:ext>
            </a:extLst>
          </p:cNvPr>
          <p:cNvSpPr txBox="1"/>
          <p:nvPr/>
        </p:nvSpPr>
        <p:spPr>
          <a:xfrm>
            <a:off x="923192" y="5020380"/>
            <a:ext cx="432759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We also translate the 12 HLQs into Russian. </a:t>
            </a:r>
          </a:p>
        </p:txBody>
      </p:sp>
    </p:spTree>
    <p:extLst>
      <p:ext uri="{BB962C8B-B14F-4D97-AF65-F5344CB8AC3E}">
        <p14:creationId xmlns:p14="http://schemas.microsoft.com/office/powerpoint/2010/main" val="3292167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8AEA8-6EC2-D27E-1DD5-EEB4EE4C4551}"/>
              </a:ext>
            </a:extLst>
          </p:cNvPr>
          <p:cNvSpPr>
            <a:spLocks noGrp="1"/>
          </p:cNvSpPr>
          <p:nvPr>
            <p:ph idx="1"/>
          </p:nvPr>
        </p:nvSpPr>
        <p:spPr>
          <a:xfrm>
            <a:off x="295275" y="934110"/>
            <a:ext cx="10515600" cy="5022243"/>
          </a:xfrm>
        </p:spPr>
        <p:txBody>
          <a:bodyPr/>
          <a:lstStyle/>
          <a:p>
            <a:pPr marL="0" indent="0">
              <a:buNone/>
            </a:pPr>
            <a:r>
              <a:rPr lang="en-US" b="1" dirty="0"/>
              <a:t>Step 1</a:t>
            </a:r>
            <a:r>
              <a:rPr lang="en-US" dirty="0"/>
              <a:t>: Apply 12 HLQs to the input text yielding True, False, N/A</a:t>
            </a:r>
          </a:p>
          <a:p>
            <a:pPr marL="0" indent="0">
              <a:buNone/>
            </a:pPr>
            <a:r>
              <a:rPr lang="en-US" dirty="0"/>
              <a:t>HLQ295 (presence as hyperbole or understatement) has ~5.1% affirmative responses </a:t>
            </a:r>
          </a:p>
          <a:p>
            <a:pPr marL="0" indent="0">
              <a:buNone/>
            </a:pPr>
            <a:r>
              <a:rPr lang="en-US" dirty="0"/>
              <a:t>Broader HLQ216 that scrutinize lack of neutrality or objectivity has ~16.8% affirmative responses </a:t>
            </a:r>
          </a:p>
        </p:txBody>
      </p:sp>
      <p:sp>
        <p:nvSpPr>
          <p:cNvPr id="4" name="Text Placeholder 3">
            <a:extLst>
              <a:ext uri="{FF2B5EF4-FFF2-40B4-BE49-F238E27FC236}">
                <a16:creationId xmlns:a16="http://schemas.microsoft.com/office/drawing/2014/main" id="{FE5D1738-4BBF-40BB-38CC-44BC7C805118}"/>
              </a:ext>
            </a:extLst>
          </p:cNvPr>
          <p:cNvSpPr>
            <a:spLocks noGrp="1"/>
          </p:cNvSpPr>
          <p:nvPr>
            <p:ph type="body" sz="quarter" idx="17"/>
          </p:nvPr>
        </p:nvSpPr>
        <p:spPr/>
        <p:txBody>
          <a:bodyPr/>
          <a:lstStyle/>
          <a:p>
            <a:r>
              <a:rPr lang="en-US" dirty="0"/>
              <a:t>Approved for Public Release; Distribution Unlimited: PA CLEARANCE Case Number: 2024-0352</a:t>
            </a:r>
          </a:p>
        </p:txBody>
      </p:sp>
      <p:sp>
        <p:nvSpPr>
          <p:cNvPr id="9" name="Content Placeholder 2">
            <a:extLst>
              <a:ext uri="{FF2B5EF4-FFF2-40B4-BE49-F238E27FC236}">
                <a16:creationId xmlns:a16="http://schemas.microsoft.com/office/drawing/2014/main" id="{74ABBA5A-6BBA-95C0-AD75-C93C87136A71}"/>
              </a:ext>
            </a:extLst>
          </p:cNvPr>
          <p:cNvSpPr txBox="1">
            <a:spLocks/>
          </p:cNvSpPr>
          <p:nvPr/>
        </p:nvSpPr>
        <p:spPr>
          <a:xfrm>
            <a:off x="295275" y="2202816"/>
            <a:ext cx="10515600" cy="5022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b="0" i="0" kern="1200">
                <a:solidFill>
                  <a:schemeClr val="tx1"/>
                </a:solidFill>
                <a:latin typeface="Times New Roman" panose="02020603050405020304" pitchFamily="18" charset="0"/>
                <a:ea typeface="Arial" charset="0"/>
                <a:cs typeface="Times New Roman" panose="02020603050405020304" pitchFamily="18"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Arial" charset="0"/>
                <a:cs typeface="Times New Roman" panose="02020603050405020304" pitchFamily="18"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Arial" charset="0"/>
                <a:cs typeface="Times New Roman" panose="02020603050405020304" pitchFamily="18"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Arial" charset="0"/>
                <a:cs typeface="Times New Roman" panose="02020603050405020304" pitchFamily="18"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Times New Roman" panose="02020603050405020304" pitchFamily="18" charset="0"/>
                <a:ea typeface="Arial" charset="0"/>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Step 2</a:t>
            </a:r>
            <a:r>
              <a:rPr lang="en-US" dirty="0"/>
              <a:t>: Identify the exact part of the text that backs up the True answer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Step 3</a:t>
            </a:r>
            <a:r>
              <a:rPr lang="en-US" dirty="0"/>
              <a:t>: Aggregate question responses across 12 HLQs, removing duplicate text:</a:t>
            </a:r>
          </a:p>
          <a:p>
            <a:pPr marL="0" indent="0">
              <a:buFont typeface="Arial" panose="020B0604020202020204" pitchFamily="34" charset="0"/>
              <a:buNone/>
            </a:pPr>
            <a:r>
              <a:rPr lang="en-US" dirty="0"/>
              <a:t>Q56441760_2 for HLQ20 and HLQ88 should be reduced to [‘fire engulfed’, ‘rapidly destroyed’, ‘tragedy’, ‘repeatedly complained’, ‘funding cuts’, ‘deteriorating’]</a:t>
            </a:r>
          </a:p>
          <a:p>
            <a:pPr marL="0" indent="0">
              <a:buFont typeface="Arial" panose="020B0604020202020204" pitchFamily="34" charset="0"/>
              <a:buNone/>
            </a:pPr>
            <a:r>
              <a:rPr lang="en-US" dirty="0"/>
              <a:t>with duplicates [‘engulfed’, ‘rapidly destroyed’, ‘tragedy’] removed.</a:t>
            </a:r>
          </a:p>
        </p:txBody>
      </p:sp>
      <p:pic>
        <p:nvPicPr>
          <p:cNvPr id="10" name="Picture 9">
            <a:extLst>
              <a:ext uri="{FF2B5EF4-FFF2-40B4-BE49-F238E27FC236}">
                <a16:creationId xmlns:a16="http://schemas.microsoft.com/office/drawing/2014/main" id="{9E2DC2B2-12B2-7C0A-1066-3D8949418A6F}"/>
              </a:ext>
            </a:extLst>
          </p:cNvPr>
          <p:cNvPicPr>
            <a:picLocks noChangeAspect="1"/>
          </p:cNvPicPr>
          <p:nvPr/>
        </p:nvPicPr>
        <p:blipFill>
          <a:blip r:embed="rId3"/>
          <a:stretch>
            <a:fillRect/>
          </a:stretch>
        </p:blipFill>
        <p:spPr>
          <a:xfrm>
            <a:off x="24505" y="2753086"/>
            <a:ext cx="12192000" cy="2091480"/>
          </a:xfrm>
          <a:prstGeom prst="rect">
            <a:avLst/>
          </a:prstGeom>
        </p:spPr>
      </p:pic>
      <p:sp>
        <p:nvSpPr>
          <p:cNvPr id="11" name="Rectangle 10">
            <a:extLst>
              <a:ext uri="{FF2B5EF4-FFF2-40B4-BE49-F238E27FC236}">
                <a16:creationId xmlns:a16="http://schemas.microsoft.com/office/drawing/2014/main" id="{02E0642E-0E4F-C2DC-F5E1-26515AFA0F8C}"/>
              </a:ext>
            </a:extLst>
          </p:cNvPr>
          <p:cNvSpPr/>
          <p:nvPr/>
        </p:nvSpPr>
        <p:spPr>
          <a:xfrm>
            <a:off x="3291579" y="3311726"/>
            <a:ext cx="4505326" cy="257175"/>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2C5106-3E9E-B345-56FC-02601235F3FF}"/>
              </a:ext>
            </a:extLst>
          </p:cNvPr>
          <p:cNvSpPr/>
          <p:nvPr/>
        </p:nvSpPr>
        <p:spPr>
          <a:xfrm>
            <a:off x="3291578" y="3670238"/>
            <a:ext cx="4991101" cy="257175"/>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97C176F-AB27-D989-C98E-0DD9AB6C0555}"/>
              </a:ext>
            </a:extLst>
          </p:cNvPr>
          <p:cNvSpPr txBox="1"/>
          <p:nvPr/>
        </p:nvSpPr>
        <p:spPr>
          <a:xfrm>
            <a:off x="238450" y="2483818"/>
            <a:ext cx="6106256" cy="369332"/>
          </a:xfrm>
          <a:prstGeom prst="rect">
            <a:avLst/>
          </a:prstGeom>
          <a:noFill/>
        </p:spPr>
        <p:txBody>
          <a:bodyPr wrap="square">
            <a:spAutoFit/>
          </a:bodyPr>
          <a:lstStyle/>
          <a:p>
            <a:r>
              <a:rPr lang="en-US" sz="1800" b="0" i="0" u="none" strike="noStrike" baseline="0" dirty="0">
                <a:latin typeface="SFRM1000"/>
              </a:rPr>
              <a:t>Example Article ‘Fire at the National Museum of Brazil’:</a:t>
            </a:r>
            <a:endParaRPr lang="en-US" dirty="0"/>
          </a:p>
        </p:txBody>
      </p:sp>
      <p:sp>
        <p:nvSpPr>
          <p:cNvPr id="2" name="Title 1">
            <a:extLst>
              <a:ext uri="{FF2B5EF4-FFF2-40B4-BE49-F238E27FC236}">
                <a16:creationId xmlns:a16="http://schemas.microsoft.com/office/drawing/2014/main" id="{3DA1CD84-56E2-7C74-8C9F-F2F8173982AC}"/>
              </a:ext>
            </a:extLst>
          </p:cNvPr>
          <p:cNvSpPr>
            <a:spLocks noGrp="1"/>
          </p:cNvSpPr>
          <p:nvPr>
            <p:ph type="title"/>
          </p:nvPr>
        </p:nvSpPr>
        <p:spPr>
          <a:xfrm>
            <a:off x="241160" y="437195"/>
            <a:ext cx="11816862" cy="637515"/>
          </a:xfrm>
        </p:spPr>
        <p:txBody>
          <a:bodyPr>
            <a:normAutofit/>
          </a:bodyPr>
          <a:lstStyle/>
          <a:p>
            <a:pPr algn="ctr"/>
            <a:r>
              <a:rPr lang="en-US" sz="2400" dirty="0">
                <a:latin typeface="Times New Roman" panose="02020603050405020304" pitchFamily="18" charset="0"/>
                <a:cs typeface="Times New Roman" panose="02020603050405020304" pitchFamily="18" charset="0"/>
              </a:rPr>
              <a:t>Challeng</a:t>
            </a:r>
            <a:r>
              <a:rPr lang="en-US" sz="2400" dirty="0"/>
              <a:t>e 5: </a:t>
            </a:r>
            <a:r>
              <a:rPr lang="en-US" sz="2400" dirty="0">
                <a:latin typeface="Times New Roman" panose="02020603050405020304" pitchFamily="18" charset="0"/>
                <a:cs typeface="Times New Roman" panose="02020603050405020304" pitchFamily="18" charset="0"/>
              </a:rPr>
              <a:t>Highlight areas of disagreement and agreement between RU and EN</a:t>
            </a:r>
          </a:p>
        </p:txBody>
      </p:sp>
    </p:spTree>
    <p:extLst>
      <p:ext uri="{BB962C8B-B14F-4D97-AF65-F5344CB8AC3E}">
        <p14:creationId xmlns:p14="http://schemas.microsoft.com/office/powerpoint/2010/main" val="8153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572DFF-0AED-8FF4-F2B7-05B5C5A75C1F}"/>
              </a:ext>
            </a:extLst>
          </p:cNvPr>
          <p:cNvPicPr>
            <a:picLocks noChangeAspect="1"/>
          </p:cNvPicPr>
          <p:nvPr/>
        </p:nvPicPr>
        <p:blipFill>
          <a:blip r:embed="rId3"/>
          <a:stretch>
            <a:fillRect/>
          </a:stretch>
        </p:blipFill>
        <p:spPr>
          <a:xfrm>
            <a:off x="0" y="917877"/>
            <a:ext cx="12192000" cy="5618434"/>
          </a:xfrm>
          <a:prstGeom prst="rect">
            <a:avLst/>
          </a:prstGeom>
        </p:spPr>
      </p:pic>
      <p:sp>
        <p:nvSpPr>
          <p:cNvPr id="2" name="Title 1">
            <a:extLst>
              <a:ext uri="{FF2B5EF4-FFF2-40B4-BE49-F238E27FC236}">
                <a16:creationId xmlns:a16="http://schemas.microsoft.com/office/drawing/2014/main" id="{4CE2809F-554D-6BD7-E64C-C851385A3F63}"/>
              </a:ext>
            </a:extLst>
          </p:cNvPr>
          <p:cNvSpPr>
            <a:spLocks noGrp="1"/>
          </p:cNvSpPr>
          <p:nvPr>
            <p:ph type="title"/>
          </p:nvPr>
        </p:nvSpPr>
        <p:spPr>
          <a:xfrm>
            <a:off x="241160" y="437195"/>
            <a:ext cx="11816862" cy="637515"/>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Challeng</a:t>
            </a:r>
            <a:r>
              <a:rPr lang="en-US" dirty="0"/>
              <a:t>e 5: </a:t>
            </a:r>
            <a:r>
              <a:rPr lang="en-US" dirty="0">
                <a:latin typeface="Times New Roman" panose="02020603050405020304" pitchFamily="18" charset="0"/>
                <a:cs typeface="Times New Roman" panose="02020603050405020304" pitchFamily="18" charset="0"/>
              </a:rPr>
              <a:t>Highlight areas of disagreement and agreement between RU and EN</a:t>
            </a:r>
          </a:p>
        </p:txBody>
      </p:sp>
      <p:sp>
        <p:nvSpPr>
          <p:cNvPr id="4" name="Text Placeholder 3">
            <a:extLst>
              <a:ext uri="{FF2B5EF4-FFF2-40B4-BE49-F238E27FC236}">
                <a16:creationId xmlns:a16="http://schemas.microsoft.com/office/drawing/2014/main" id="{82B9BE5A-7835-7AFD-520E-9CD463205F45}"/>
              </a:ext>
            </a:extLst>
          </p:cNvPr>
          <p:cNvSpPr>
            <a:spLocks noGrp="1"/>
          </p:cNvSpPr>
          <p:nvPr>
            <p:ph type="body" sz="quarter" idx="17"/>
          </p:nvPr>
        </p:nvSpPr>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1794714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7302-0A26-5453-BADC-886B231075A7}"/>
              </a:ext>
            </a:extLst>
          </p:cNvPr>
          <p:cNvSpPr>
            <a:spLocks noGrp="1"/>
          </p:cNvSpPr>
          <p:nvPr>
            <p:ph type="title"/>
          </p:nvPr>
        </p:nvSpPr>
        <p:spPr/>
        <p:txBody>
          <a:bodyPr/>
          <a:lstStyle/>
          <a:p>
            <a:r>
              <a:rPr lang="en-US" dirty="0"/>
              <a:t>Comparing Effectiveness of Translated QA</a:t>
            </a:r>
          </a:p>
        </p:txBody>
      </p:sp>
      <p:sp>
        <p:nvSpPr>
          <p:cNvPr id="3" name="Content Placeholder 2">
            <a:extLst>
              <a:ext uri="{FF2B5EF4-FFF2-40B4-BE49-F238E27FC236}">
                <a16:creationId xmlns:a16="http://schemas.microsoft.com/office/drawing/2014/main" id="{C4372856-EBFD-C884-C2F7-6E051D2D0C61}"/>
              </a:ext>
            </a:extLst>
          </p:cNvPr>
          <p:cNvSpPr>
            <a:spLocks noGrp="1"/>
          </p:cNvSpPr>
          <p:nvPr>
            <p:ph idx="1"/>
          </p:nvPr>
        </p:nvSpPr>
        <p:spPr>
          <a:xfrm>
            <a:off x="476250" y="1236635"/>
            <a:ext cx="10515600" cy="5022243"/>
          </a:xfrm>
        </p:spPr>
        <p:txBody>
          <a:bodyPr/>
          <a:lstStyle/>
          <a:p>
            <a:pPr marL="0" indent="0">
              <a:buNone/>
            </a:pPr>
            <a:r>
              <a:rPr lang="en-US" dirty="0"/>
              <a:t>If the translation and QA methods prove to be successful, we expect the amount of extracted text from the Russian-to-English (RU2EN) translation to be similar to that from the original Russian (RU) text. </a:t>
            </a:r>
          </a:p>
          <a:p>
            <a:pPr marL="0" indent="0">
              <a:buNone/>
            </a:pPr>
            <a:r>
              <a:rPr lang="en-US" dirty="0"/>
              <a:t>We centered our analysis on the top 2000 (of 22,046) articles</a:t>
            </a:r>
          </a:p>
          <a:p>
            <a:pPr marL="0" indent="0">
              <a:buNone/>
            </a:pPr>
            <a:r>
              <a:rPr lang="en-US" dirty="0"/>
              <a:t>For each dataset option we ranked using emotional score with comparison using Ranked-Biased Overlap (RBO)</a:t>
            </a:r>
          </a:p>
        </p:txBody>
      </p:sp>
      <p:sp>
        <p:nvSpPr>
          <p:cNvPr id="4" name="Text Placeholder 3">
            <a:extLst>
              <a:ext uri="{FF2B5EF4-FFF2-40B4-BE49-F238E27FC236}">
                <a16:creationId xmlns:a16="http://schemas.microsoft.com/office/drawing/2014/main" id="{C79FDBD7-EA8B-741F-6446-3AF86FCA4F7D}"/>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80296BCC-4840-37B0-65FC-91E91124CEF7}"/>
              </a:ext>
            </a:extLst>
          </p:cNvPr>
          <p:cNvPicPr>
            <a:picLocks noChangeAspect="1"/>
          </p:cNvPicPr>
          <p:nvPr/>
        </p:nvPicPr>
        <p:blipFill>
          <a:blip r:embed="rId3"/>
          <a:stretch>
            <a:fillRect/>
          </a:stretch>
        </p:blipFill>
        <p:spPr>
          <a:xfrm>
            <a:off x="1046979" y="3051157"/>
            <a:ext cx="9659121" cy="2981005"/>
          </a:xfrm>
          <a:prstGeom prst="rect">
            <a:avLst/>
          </a:prstGeom>
        </p:spPr>
      </p:pic>
    </p:spTree>
    <p:extLst>
      <p:ext uri="{BB962C8B-B14F-4D97-AF65-F5344CB8AC3E}">
        <p14:creationId xmlns:p14="http://schemas.microsoft.com/office/powerpoint/2010/main" val="1954735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86E7-BB5D-DD02-466A-710416104200}"/>
              </a:ext>
            </a:extLst>
          </p:cNvPr>
          <p:cNvSpPr>
            <a:spLocks noGrp="1"/>
          </p:cNvSpPr>
          <p:nvPr>
            <p:ph type="title"/>
          </p:nvPr>
        </p:nvSpPr>
        <p:spPr>
          <a:xfrm>
            <a:off x="590140" y="1771577"/>
            <a:ext cx="11011719" cy="637515"/>
          </a:xfrm>
        </p:spPr>
        <p:txBody>
          <a:bodyPr>
            <a:normAutofit fontScale="90000"/>
          </a:bodyPr>
          <a:lstStyle/>
          <a:p>
            <a:r>
              <a:rPr lang="en-US" dirty="0"/>
              <a:t>Results: by comparing amount of text extracted via questions over total text</a:t>
            </a:r>
          </a:p>
        </p:txBody>
      </p:sp>
      <p:sp>
        <p:nvSpPr>
          <p:cNvPr id="4" name="Text Placeholder 3">
            <a:extLst>
              <a:ext uri="{FF2B5EF4-FFF2-40B4-BE49-F238E27FC236}">
                <a16:creationId xmlns:a16="http://schemas.microsoft.com/office/drawing/2014/main" id="{DC2B7EB3-EC4A-221E-35BF-50F12C6D99AB}"/>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A5DD2FCD-AE13-6ABE-7DA5-14FF71A7E057}"/>
              </a:ext>
            </a:extLst>
          </p:cNvPr>
          <p:cNvPicPr>
            <a:picLocks noChangeAspect="1"/>
          </p:cNvPicPr>
          <p:nvPr/>
        </p:nvPicPr>
        <p:blipFill>
          <a:blip r:embed="rId2"/>
          <a:stretch>
            <a:fillRect/>
          </a:stretch>
        </p:blipFill>
        <p:spPr>
          <a:xfrm>
            <a:off x="849508" y="4448908"/>
            <a:ext cx="10492983" cy="1635270"/>
          </a:xfrm>
          <a:prstGeom prst="rect">
            <a:avLst/>
          </a:prstGeom>
        </p:spPr>
      </p:pic>
    </p:spTree>
    <p:extLst>
      <p:ext uri="{BB962C8B-B14F-4D97-AF65-F5344CB8AC3E}">
        <p14:creationId xmlns:p14="http://schemas.microsoft.com/office/powerpoint/2010/main" val="899828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578C-2182-63BB-9B73-B8A86EED0E22}"/>
              </a:ext>
            </a:extLst>
          </p:cNvPr>
          <p:cNvSpPr>
            <a:spLocks noGrp="1"/>
          </p:cNvSpPr>
          <p:nvPr>
            <p:ph type="title"/>
          </p:nvPr>
        </p:nvSpPr>
        <p:spPr>
          <a:xfrm>
            <a:off x="365590" y="599120"/>
            <a:ext cx="10515600" cy="637515"/>
          </a:xfrm>
        </p:spPr>
        <p:txBody>
          <a:bodyPr>
            <a:normAutofit/>
          </a:bodyPr>
          <a:lstStyle/>
          <a:p>
            <a:r>
              <a:rPr lang="en-US" dirty="0"/>
              <a:t>Most amount of text extracted via questions (articles):</a:t>
            </a:r>
          </a:p>
        </p:txBody>
      </p:sp>
      <p:sp>
        <p:nvSpPr>
          <p:cNvPr id="4" name="Text Placeholder 3">
            <a:extLst>
              <a:ext uri="{FF2B5EF4-FFF2-40B4-BE49-F238E27FC236}">
                <a16:creationId xmlns:a16="http://schemas.microsoft.com/office/drawing/2014/main" id="{B8C79009-0EE5-FC23-888C-F55F19A2BFDF}"/>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0CC74FF0-46E9-5583-3AD9-7CDEE6455D6C}"/>
              </a:ext>
            </a:extLst>
          </p:cNvPr>
          <p:cNvPicPr>
            <a:picLocks noChangeAspect="1"/>
          </p:cNvPicPr>
          <p:nvPr/>
        </p:nvPicPr>
        <p:blipFill>
          <a:blip r:embed="rId2"/>
          <a:stretch>
            <a:fillRect/>
          </a:stretch>
        </p:blipFill>
        <p:spPr>
          <a:xfrm>
            <a:off x="789496" y="1281999"/>
            <a:ext cx="10611284" cy="4317416"/>
          </a:xfrm>
          <a:prstGeom prst="rect">
            <a:avLst/>
          </a:prstGeom>
        </p:spPr>
      </p:pic>
    </p:spTree>
    <p:extLst>
      <p:ext uri="{BB962C8B-B14F-4D97-AF65-F5344CB8AC3E}">
        <p14:creationId xmlns:p14="http://schemas.microsoft.com/office/powerpoint/2010/main" val="21328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EFAABB-42D7-022E-7021-A1E61BE78F1A}"/>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AECF1C4E-4164-4168-06C4-2D2AF6C0D1BD}"/>
              </a:ext>
            </a:extLst>
          </p:cNvPr>
          <p:cNvPicPr>
            <a:picLocks noChangeAspect="1"/>
          </p:cNvPicPr>
          <p:nvPr/>
        </p:nvPicPr>
        <p:blipFill>
          <a:blip r:embed="rId3"/>
          <a:stretch>
            <a:fillRect/>
          </a:stretch>
        </p:blipFill>
        <p:spPr>
          <a:xfrm>
            <a:off x="1117371" y="1277194"/>
            <a:ext cx="10087393" cy="4330674"/>
          </a:xfrm>
          <a:prstGeom prst="rect">
            <a:avLst/>
          </a:prstGeom>
        </p:spPr>
      </p:pic>
      <p:sp>
        <p:nvSpPr>
          <p:cNvPr id="8" name="Title 1">
            <a:extLst>
              <a:ext uri="{FF2B5EF4-FFF2-40B4-BE49-F238E27FC236}">
                <a16:creationId xmlns:a16="http://schemas.microsoft.com/office/drawing/2014/main" id="{72819CCB-DA8C-19E8-6057-A5D64ABE6776}"/>
              </a:ext>
            </a:extLst>
          </p:cNvPr>
          <p:cNvSpPr txBox="1">
            <a:spLocks/>
          </p:cNvSpPr>
          <p:nvPr/>
        </p:nvSpPr>
        <p:spPr>
          <a:xfrm>
            <a:off x="492304" y="598583"/>
            <a:ext cx="10515600" cy="6375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0" i="0" kern="1200">
                <a:solidFill>
                  <a:srgbClr val="004B8D"/>
                </a:solidFill>
                <a:latin typeface="Times New Roman" panose="02020603050405020304" pitchFamily="18" charset="0"/>
                <a:ea typeface="Arial" charset="0"/>
                <a:cs typeface="Times New Roman" panose="02020603050405020304" pitchFamily="18" charset="0"/>
              </a:defRPr>
            </a:lvl1pPr>
          </a:lstStyle>
          <a:p>
            <a:r>
              <a:rPr lang="en-US" dirty="0"/>
              <a:t>Most amount of text extracted via questions (categories):</a:t>
            </a:r>
          </a:p>
        </p:txBody>
      </p:sp>
    </p:spTree>
    <p:extLst>
      <p:ext uri="{BB962C8B-B14F-4D97-AF65-F5344CB8AC3E}">
        <p14:creationId xmlns:p14="http://schemas.microsoft.com/office/powerpoint/2010/main" val="2062745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3C5892-9C21-35AC-A1F7-9C0407077A4E}"/>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29B1BA47-68DD-B83E-8DB9-76D38E203A36}"/>
              </a:ext>
            </a:extLst>
          </p:cNvPr>
          <p:cNvPicPr>
            <a:picLocks noChangeAspect="1"/>
          </p:cNvPicPr>
          <p:nvPr/>
        </p:nvPicPr>
        <p:blipFill>
          <a:blip r:embed="rId3"/>
          <a:stretch>
            <a:fillRect/>
          </a:stretch>
        </p:blipFill>
        <p:spPr>
          <a:xfrm>
            <a:off x="838200" y="1191716"/>
            <a:ext cx="10086975" cy="4073290"/>
          </a:xfrm>
          <a:prstGeom prst="rect">
            <a:avLst/>
          </a:prstGeom>
        </p:spPr>
      </p:pic>
      <p:sp>
        <p:nvSpPr>
          <p:cNvPr id="11" name="Title 1">
            <a:extLst>
              <a:ext uri="{FF2B5EF4-FFF2-40B4-BE49-F238E27FC236}">
                <a16:creationId xmlns:a16="http://schemas.microsoft.com/office/drawing/2014/main" id="{0771B92A-0C33-51E1-C92D-8D6144CC1D65}"/>
              </a:ext>
            </a:extLst>
          </p:cNvPr>
          <p:cNvSpPr txBox="1">
            <a:spLocks/>
          </p:cNvSpPr>
          <p:nvPr/>
        </p:nvSpPr>
        <p:spPr>
          <a:xfrm>
            <a:off x="533400" y="475295"/>
            <a:ext cx="10515600" cy="63751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000" b="0" i="0" kern="1200">
                <a:solidFill>
                  <a:srgbClr val="004B8D"/>
                </a:solidFill>
                <a:latin typeface="Times New Roman" panose="02020603050405020304" pitchFamily="18" charset="0"/>
                <a:ea typeface="Arial" charset="0"/>
                <a:cs typeface="Times New Roman" panose="02020603050405020304" pitchFamily="18" charset="0"/>
              </a:defRPr>
            </a:lvl1pPr>
          </a:lstStyle>
          <a:p>
            <a:r>
              <a:rPr lang="en-US" dirty="0"/>
              <a:t>Most amount of text extracted via questions (articles in category Q180684):</a:t>
            </a:r>
          </a:p>
        </p:txBody>
      </p:sp>
    </p:spTree>
    <p:extLst>
      <p:ext uri="{BB962C8B-B14F-4D97-AF65-F5344CB8AC3E}">
        <p14:creationId xmlns:p14="http://schemas.microsoft.com/office/powerpoint/2010/main" val="219481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114480" y="928048"/>
            <a:ext cx="10417878" cy="5496089"/>
          </a:xfrm>
          <a:prstGeom prst="rect">
            <a:avLst/>
          </a:prstGeom>
        </p:spPr>
      </p:pic>
      <p:sp>
        <p:nvSpPr>
          <p:cNvPr id="2" name="Title 1">
            <a:extLst>
              <a:ext uri="{FF2B5EF4-FFF2-40B4-BE49-F238E27FC236}">
                <a16:creationId xmlns:a16="http://schemas.microsoft.com/office/drawing/2014/main" id="{9F2B188B-EABD-3DEA-71DE-7FFE87014B88}"/>
              </a:ext>
            </a:extLst>
          </p:cNvPr>
          <p:cNvSpPr>
            <a:spLocks noGrp="1"/>
          </p:cNvSpPr>
          <p:nvPr>
            <p:ph type="title"/>
          </p:nvPr>
        </p:nvSpPr>
        <p:spPr>
          <a:xfrm>
            <a:off x="792421" y="433863"/>
            <a:ext cx="10515600" cy="637515"/>
          </a:xfrm>
        </p:spPr>
        <p:txBody>
          <a:bodyPr/>
          <a:lstStyle/>
          <a:p>
            <a:r>
              <a:rPr lang="en-US" sz="3200" dirty="0"/>
              <a:t>Initial Concept</a:t>
            </a:r>
            <a:endParaRPr lang="en-US" dirty="0"/>
          </a:p>
        </p:txBody>
      </p:sp>
      <p:sp>
        <p:nvSpPr>
          <p:cNvPr id="7" name="Text Placeholder 3">
            <a:extLst>
              <a:ext uri="{FF2B5EF4-FFF2-40B4-BE49-F238E27FC236}">
                <a16:creationId xmlns:a16="http://schemas.microsoft.com/office/drawing/2014/main" id="{1F747D81-5D82-A544-BDB7-A17C5DDC05DB}"/>
              </a:ext>
            </a:extLst>
          </p:cNvPr>
          <p:cNvSpPr>
            <a:spLocks noGrp="1"/>
          </p:cNvSpPr>
          <p:nvPr>
            <p:ph type="body" sz="quarter" idx="17"/>
          </p:nvPr>
        </p:nvSpPr>
        <p:spPr>
          <a:xfrm>
            <a:off x="7983052" y="6629397"/>
            <a:ext cx="3324969" cy="150440"/>
          </a:xfrm>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1250105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C97980-6872-4E77-A558-23AEAE29E4DA}"/>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432B15AB-C5DA-A8A5-8A44-F546D2058F44}"/>
              </a:ext>
            </a:extLst>
          </p:cNvPr>
          <p:cNvPicPr>
            <a:picLocks noChangeAspect="1"/>
          </p:cNvPicPr>
          <p:nvPr/>
        </p:nvPicPr>
        <p:blipFill>
          <a:blip r:embed="rId2"/>
          <a:stretch>
            <a:fillRect/>
          </a:stretch>
        </p:blipFill>
        <p:spPr>
          <a:xfrm>
            <a:off x="714599" y="0"/>
            <a:ext cx="7002451" cy="6858000"/>
          </a:xfrm>
          <a:prstGeom prst="rect">
            <a:avLst/>
          </a:prstGeom>
        </p:spPr>
      </p:pic>
      <p:sp>
        <p:nvSpPr>
          <p:cNvPr id="7" name="Title 1">
            <a:extLst>
              <a:ext uri="{FF2B5EF4-FFF2-40B4-BE49-F238E27FC236}">
                <a16:creationId xmlns:a16="http://schemas.microsoft.com/office/drawing/2014/main" id="{2903320C-A456-555F-037E-A7131E50B964}"/>
              </a:ext>
            </a:extLst>
          </p:cNvPr>
          <p:cNvSpPr txBox="1">
            <a:spLocks/>
          </p:cNvSpPr>
          <p:nvPr/>
        </p:nvSpPr>
        <p:spPr>
          <a:xfrm>
            <a:off x="7660348" y="2509578"/>
            <a:ext cx="3524892" cy="91942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000" b="0" i="0" kern="1200">
                <a:solidFill>
                  <a:srgbClr val="004B8D"/>
                </a:solidFill>
                <a:latin typeface="Times New Roman" panose="02020603050405020304" pitchFamily="18" charset="0"/>
                <a:ea typeface="Arial" charset="0"/>
                <a:cs typeface="Times New Roman" panose="02020603050405020304" pitchFamily="18" charset="0"/>
              </a:defRPr>
            </a:lvl1pPr>
          </a:lstStyle>
          <a:p>
            <a:r>
              <a:rPr lang="en-US" dirty="0"/>
              <a:t>Visualize levels of text extracted via questions for each language</a:t>
            </a:r>
          </a:p>
        </p:txBody>
      </p:sp>
    </p:spTree>
    <p:extLst>
      <p:ext uri="{BB962C8B-B14F-4D97-AF65-F5344CB8AC3E}">
        <p14:creationId xmlns:p14="http://schemas.microsoft.com/office/powerpoint/2010/main" val="320468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AF7D-FD47-0788-6BBA-C3F5C5EACF47}"/>
              </a:ext>
            </a:extLst>
          </p:cNvPr>
          <p:cNvSpPr>
            <a:spLocks noGrp="1"/>
          </p:cNvSpPr>
          <p:nvPr>
            <p:ph type="title"/>
          </p:nvPr>
        </p:nvSpPr>
        <p:spPr/>
        <p:txBody>
          <a:bodyPr/>
          <a:lstStyle/>
          <a:p>
            <a:r>
              <a:rPr lang="en-US" dirty="0"/>
              <a:t>Synthetic Propaganda</a:t>
            </a:r>
          </a:p>
        </p:txBody>
      </p:sp>
      <p:sp>
        <p:nvSpPr>
          <p:cNvPr id="3" name="Content Placeholder 2">
            <a:extLst>
              <a:ext uri="{FF2B5EF4-FFF2-40B4-BE49-F238E27FC236}">
                <a16:creationId xmlns:a16="http://schemas.microsoft.com/office/drawing/2014/main" id="{A1C8E7FF-58C8-552F-79D9-DF3C7B1F543F}"/>
              </a:ext>
            </a:extLst>
          </p:cNvPr>
          <p:cNvSpPr>
            <a:spLocks noGrp="1"/>
          </p:cNvSpPr>
          <p:nvPr>
            <p:ph idx="1"/>
          </p:nvPr>
        </p:nvSpPr>
        <p:spPr/>
        <p:txBody>
          <a:bodyPr/>
          <a:lstStyle/>
          <a:p>
            <a:pPr marL="0" indent="0">
              <a:buNone/>
            </a:pPr>
            <a:r>
              <a:rPr lang="en-US" dirty="0"/>
              <a:t>The other persuasion techniques have been underrepresented, and therefore, we are motivated to release a synthetic dataset which covers all 23 </a:t>
            </a:r>
            <a:r>
              <a:rPr lang="en-US" dirty="0" err="1"/>
              <a:t>SemEval</a:t>
            </a:r>
            <a:r>
              <a:rPr lang="en-US" dirty="0"/>
              <a:t> techniques in a balanced way (≈10k each).</a:t>
            </a:r>
          </a:p>
        </p:txBody>
      </p:sp>
      <p:sp>
        <p:nvSpPr>
          <p:cNvPr id="4" name="Text Placeholder 3">
            <a:extLst>
              <a:ext uri="{FF2B5EF4-FFF2-40B4-BE49-F238E27FC236}">
                <a16:creationId xmlns:a16="http://schemas.microsoft.com/office/drawing/2014/main" id="{AD6948C0-F7D7-3592-01EC-C8FF9513D1EB}"/>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2756A16F-7283-1D36-71F6-C24AFDD8F772}"/>
              </a:ext>
            </a:extLst>
          </p:cNvPr>
          <p:cNvPicPr>
            <a:picLocks noChangeAspect="1"/>
          </p:cNvPicPr>
          <p:nvPr/>
        </p:nvPicPr>
        <p:blipFill>
          <a:blip r:embed="rId2"/>
          <a:stretch>
            <a:fillRect/>
          </a:stretch>
        </p:blipFill>
        <p:spPr>
          <a:xfrm>
            <a:off x="1314450" y="2265091"/>
            <a:ext cx="9353550" cy="1352846"/>
          </a:xfrm>
          <a:prstGeom prst="rect">
            <a:avLst/>
          </a:prstGeom>
        </p:spPr>
      </p:pic>
    </p:spTree>
    <p:extLst>
      <p:ext uri="{BB962C8B-B14F-4D97-AF65-F5344CB8AC3E}">
        <p14:creationId xmlns:p14="http://schemas.microsoft.com/office/powerpoint/2010/main" val="2393532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F2CEF5EF-5DE2-449E-086E-4C2080C54CBF}"/>
              </a:ext>
            </a:extLst>
          </p:cNvPr>
          <p:cNvSpPr txBox="1"/>
          <p:nvPr/>
        </p:nvSpPr>
        <p:spPr>
          <a:xfrm>
            <a:off x="143910" y="884290"/>
            <a:ext cx="4191120" cy="5022000"/>
          </a:xfrm>
          <a:prstGeom prst="rect">
            <a:avLst/>
          </a:prstGeom>
          <a:noFill/>
          <a:ln w="0">
            <a:noFill/>
          </a:ln>
        </p:spPr>
        <p:txBody>
          <a:bodyPr anchor="t">
            <a:noAutofit/>
          </a:bodyPr>
          <a:lstStyle/>
          <a:p>
            <a:pPr marL="108000" marR="0" lvl="0" algn="l" defTabSz="914400" rtl="0" eaLnBrk="1" fontAlgn="auto" latinLnBrk="0" hangingPunct="1">
              <a:lnSpc>
                <a:spcPct val="90000"/>
              </a:lnSpc>
              <a:spcBef>
                <a:spcPts val="1417"/>
              </a:spcBef>
              <a:spcAft>
                <a:spcPts val="0"/>
              </a:spcAft>
              <a:buClr>
                <a:srgbClr val="000000"/>
              </a:buClr>
              <a:buSzPct val="45000"/>
              <a:tabLst/>
              <a:defRPr/>
            </a:pPr>
            <a:r>
              <a:rPr kumimoji="0" lang="en-US" sz="1600" b="0" i="0" u="none" strike="noStrike" kern="1200" cap="none" spc="-1" normalizeH="0" baseline="0" noProof="0" dirty="0">
                <a:ln>
                  <a:noFill/>
                </a:ln>
                <a:solidFill>
                  <a:srgbClr val="000000"/>
                </a:solidFill>
                <a:effectLst/>
                <a:uLnTx/>
                <a:uFillTx/>
                <a:latin typeface="Arial"/>
              </a:rPr>
              <a:t>Nation state factors:</a:t>
            </a: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economy</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military</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political stability</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cultural influence</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technological advancements</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diplomatic ties</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educational excellence</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infrastructure</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natural resources</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healthcare system</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favorable trade policies</a:t>
            </a:r>
            <a:endParaRPr kumimoji="0" lang="en-US" sz="1600" b="0" i="0" u="none" strike="noStrike" kern="1200" cap="none" spc="-1" normalizeH="0" baseline="0" noProof="0" dirty="0">
              <a:ln>
                <a:noFill/>
              </a:ln>
              <a:solidFill>
                <a:srgbClr val="000000"/>
              </a:solidFill>
              <a:effectLst/>
              <a:uLnTx/>
              <a:uFillTx/>
              <a:latin typeface="Arial"/>
            </a:endParaRP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a:t>
            </a:r>
            <a:endParaRPr kumimoji="0" lang="en-US" sz="1600" b="0" i="0" u="none" strike="noStrike" kern="1200" cap="none" spc="-1" normalizeH="0" baseline="0" noProof="0" dirty="0">
              <a:ln>
                <a:noFill/>
              </a:ln>
              <a:solidFill>
                <a:srgbClr val="000000"/>
              </a:solidFill>
              <a:effectLst/>
              <a:uLnTx/>
              <a:uFillTx/>
              <a:latin typeface="Arial"/>
            </a:endParaRPr>
          </a:p>
        </p:txBody>
      </p:sp>
      <p:sp>
        <p:nvSpPr>
          <p:cNvPr id="6" name="Content Placeholder 8">
            <a:extLst>
              <a:ext uri="{FF2B5EF4-FFF2-40B4-BE49-F238E27FC236}">
                <a16:creationId xmlns:a16="http://schemas.microsoft.com/office/drawing/2014/main" id="{AA390168-93A3-DB5F-993B-235616A1DB43}"/>
              </a:ext>
            </a:extLst>
          </p:cNvPr>
          <p:cNvSpPr txBox="1"/>
          <p:nvPr/>
        </p:nvSpPr>
        <p:spPr>
          <a:xfrm>
            <a:off x="6287494" y="1731330"/>
            <a:ext cx="3278537" cy="5022000"/>
          </a:xfrm>
          <a:prstGeom prst="rect">
            <a:avLst/>
          </a:prstGeom>
          <a:noFill/>
          <a:ln w="0">
            <a:noFill/>
          </a:ln>
        </p:spPr>
        <p:txBody>
          <a:bodyPr anchor="t">
            <a:noAutofit/>
          </a:bodyPr>
          <a:lstStyle/>
          <a:p>
            <a:pPr marL="108000" marR="0" lvl="0" algn="l" defTabSz="914400" rtl="0" eaLnBrk="1" fontAlgn="auto" latinLnBrk="0" hangingPunct="1">
              <a:lnSpc>
                <a:spcPct val="90000"/>
              </a:lnSpc>
              <a:spcBef>
                <a:spcPts val="1417"/>
              </a:spcBef>
              <a:spcAft>
                <a:spcPts val="0"/>
              </a:spcAft>
              <a:buClr>
                <a:srgbClr val="000000"/>
              </a:buClr>
              <a:buSzPct val="45000"/>
              <a:tabLst/>
              <a:defRPr/>
            </a:pPr>
            <a:r>
              <a:rPr kumimoji="0" lang="en-US" sz="1600" b="0" i="0" u="none" strike="noStrike" kern="1200" cap="none" spc="-1" normalizeH="0" baseline="0" noProof="0" dirty="0">
                <a:ln>
                  <a:noFill/>
                </a:ln>
                <a:solidFill>
                  <a:srgbClr val="000000"/>
                </a:solidFill>
                <a:effectLst/>
                <a:uLnTx/>
                <a:uFillTx/>
                <a:latin typeface="Arial"/>
              </a:rPr>
              <a:t>	USA Military</a:t>
            </a: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United States Army, </a:t>
            </a:r>
            <a:r>
              <a:rPr lang="en-US" sz="1600" b="1" spc="-1" dirty="0">
                <a:solidFill>
                  <a:srgbClr val="008000"/>
                </a:solidFill>
                <a:latin typeface="JetBrains Mono"/>
                <a:ea typeface="Arial"/>
              </a:rPr>
              <a:t>       </a:t>
            </a:r>
            <a:r>
              <a:rPr kumimoji="0" lang="en-US" sz="1600" b="1" i="0" u="none" strike="noStrike" kern="1200" cap="none" spc="-1" normalizeH="0" baseline="0" noProof="0" dirty="0">
                <a:ln>
                  <a:noFill/>
                </a:ln>
                <a:solidFill>
                  <a:srgbClr val="008000"/>
                </a:solidFill>
                <a:effectLst/>
                <a:uLnTx/>
                <a:uFillTx/>
                <a:latin typeface="JetBrains Mono"/>
                <a:ea typeface="Arial"/>
              </a:rPr>
              <a:t>United States Navy,        United States Marine Corps, United States Air Force, United States Space Force, United States Coast Guard, National Guard,             Reserve components,    United States Cyber Command,                       United States Special Operations Command, Defense Intelligence Agency, Defense Advanced Research Projects Agency, Missile Defense Agency, Defense Logistics Agency, Defense Threat Reduction Agency.</a:t>
            </a:r>
            <a:endParaRPr kumimoji="0" lang="en-US" sz="1600" b="0" i="0" u="none" strike="noStrike" kern="1200" cap="none" spc="-1" normalizeH="0" baseline="0" noProof="0" dirty="0">
              <a:ln>
                <a:noFill/>
              </a:ln>
              <a:solidFill>
                <a:srgbClr val="000000"/>
              </a:solidFill>
              <a:effectLst/>
              <a:uLnTx/>
              <a:uFillTx/>
              <a:latin typeface="Arial"/>
            </a:endParaRPr>
          </a:p>
        </p:txBody>
      </p:sp>
      <p:sp>
        <p:nvSpPr>
          <p:cNvPr id="7" name="Content Placeholder 9">
            <a:extLst>
              <a:ext uri="{FF2B5EF4-FFF2-40B4-BE49-F238E27FC236}">
                <a16:creationId xmlns:a16="http://schemas.microsoft.com/office/drawing/2014/main" id="{7DB2B9FE-B380-27C9-9C56-E3796858E0FD}"/>
              </a:ext>
            </a:extLst>
          </p:cNvPr>
          <p:cNvSpPr txBox="1"/>
          <p:nvPr/>
        </p:nvSpPr>
        <p:spPr>
          <a:xfrm>
            <a:off x="3319366" y="1731330"/>
            <a:ext cx="3292449" cy="5022000"/>
          </a:xfrm>
          <a:prstGeom prst="rect">
            <a:avLst/>
          </a:prstGeom>
          <a:noFill/>
          <a:ln w="0">
            <a:noFill/>
          </a:ln>
        </p:spPr>
        <p:txBody>
          <a:bodyPr anchor="t">
            <a:noAutofit/>
          </a:bodyPr>
          <a:lstStyle/>
          <a:p>
            <a:pPr marL="108000" marR="0" lvl="0" algn="l" defTabSz="914400" rtl="0" eaLnBrk="1" fontAlgn="auto" latinLnBrk="0" hangingPunct="1">
              <a:lnSpc>
                <a:spcPct val="90000"/>
              </a:lnSpc>
              <a:spcBef>
                <a:spcPts val="1417"/>
              </a:spcBef>
              <a:spcAft>
                <a:spcPts val="0"/>
              </a:spcAft>
              <a:buClr>
                <a:srgbClr val="000000"/>
              </a:buClr>
              <a:buSzPct val="45000"/>
              <a:tabLst/>
              <a:defRPr/>
            </a:pPr>
            <a:r>
              <a:rPr kumimoji="0" lang="en-US" sz="1600" b="0" i="0" u="none" strike="noStrike" kern="1200" cap="none" spc="-1" normalizeH="0" baseline="0" noProof="0" dirty="0">
                <a:ln>
                  <a:noFill/>
                </a:ln>
                <a:solidFill>
                  <a:srgbClr val="000000"/>
                </a:solidFill>
                <a:effectLst/>
                <a:uLnTx/>
                <a:uFillTx/>
                <a:latin typeface="Arial"/>
              </a:rPr>
              <a:t>	Russia Military</a:t>
            </a:r>
          </a:p>
          <a:p>
            <a:pPr marL="565200" lvl="1">
              <a:lnSpc>
                <a:spcPct val="90000"/>
              </a:lnSpc>
              <a:spcBef>
                <a:spcPts val="1417"/>
              </a:spcBef>
              <a:buClr>
                <a:srgbClr val="000000"/>
              </a:buClr>
              <a:buSzPct val="45000"/>
            </a:pPr>
            <a:r>
              <a:rPr kumimoji="0" lang="en-US" sz="1600" b="1" i="0" u="none" strike="noStrike" kern="1200" cap="none" spc="-1" normalizeH="0" baseline="0" noProof="0" dirty="0">
                <a:ln>
                  <a:noFill/>
                </a:ln>
                <a:solidFill>
                  <a:srgbClr val="008000"/>
                </a:solidFill>
                <a:effectLst/>
                <a:uLnTx/>
                <a:uFillTx/>
                <a:latin typeface="JetBrains Mono"/>
                <a:ea typeface="Arial"/>
              </a:rPr>
              <a:t>Russian Ground Forces, Russian Aerospace Forces, Russian Navy, </a:t>
            </a:r>
            <a:r>
              <a:rPr lang="en-US" sz="1600" b="1" spc="-1" dirty="0">
                <a:solidFill>
                  <a:srgbClr val="008000"/>
                </a:solidFill>
                <a:latin typeface="JetBrains Mono"/>
                <a:ea typeface="Arial"/>
              </a:rPr>
              <a:t>               </a:t>
            </a:r>
            <a:r>
              <a:rPr kumimoji="0" lang="en-US" sz="1600" b="1" i="0" u="none" strike="noStrike" kern="1200" cap="none" spc="-1" normalizeH="0" baseline="0" noProof="0" dirty="0">
                <a:ln>
                  <a:noFill/>
                </a:ln>
                <a:solidFill>
                  <a:srgbClr val="008000"/>
                </a:solidFill>
                <a:effectLst/>
                <a:uLnTx/>
                <a:uFillTx/>
                <a:latin typeface="JetBrains Mono"/>
                <a:ea typeface="Arial"/>
              </a:rPr>
              <a:t>Strategic Missile Troops, Russian Airborne Troops, Special Operations Forces, Russian Railway Troops, Russian National Guard, Military Intelligence (GRU), Russian Military Police, Federal Security Service (FSB), Nuclear Risk Reduction Centers, Russian Space Forces, Russian Electronic Warfare Troops, Russian Engineer Troops, Russian NBC Protection Troops, Russian Signal Troops, Russian Rear of the Armed Forces, Russian Logistics Support.</a:t>
            </a:r>
            <a:endParaRPr kumimoji="0" lang="en-US" sz="1600" b="0" i="0" u="none" strike="noStrike" kern="1200" cap="none" spc="-1" normalizeH="0" baseline="0" noProof="0" dirty="0">
              <a:ln>
                <a:noFill/>
              </a:ln>
              <a:solidFill>
                <a:srgbClr val="000000"/>
              </a:solidFill>
              <a:effectLst/>
              <a:uLnTx/>
              <a:uFillTx/>
              <a:latin typeface="Arial"/>
            </a:endParaRPr>
          </a:p>
        </p:txBody>
      </p:sp>
      <p:sp>
        <p:nvSpPr>
          <p:cNvPr id="8" name="Title 1">
            <a:extLst>
              <a:ext uri="{FF2B5EF4-FFF2-40B4-BE49-F238E27FC236}">
                <a16:creationId xmlns:a16="http://schemas.microsoft.com/office/drawing/2014/main" id="{BC68ABF9-7C09-F371-01DB-8EB3DDB233B0}"/>
              </a:ext>
            </a:extLst>
          </p:cNvPr>
          <p:cNvSpPr txBox="1">
            <a:spLocks/>
          </p:cNvSpPr>
          <p:nvPr/>
        </p:nvSpPr>
        <p:spPr>
          <a:xfrm>
            <a:off x="381838" y="115556"/>
            <a:ext cx="11810162"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b="0" i="0" kern="1200">
                <a:solidFill>
                  <a:srgbClr val="004B8D"/>
                </a:solidFill>
                <a:latin typeface="Arial" charset="0"/>
                <a:ea typeface="Arial" charset="0"/>
                <a:cs typeface="Arial"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4B8D"/>
                </a:solidFill>
                <a:effectLst/>
                <a:uLnTx/>
                <a:uFillTx/>
                <a:latin typeface="Times New Roman" panose="02020603050405020304" pitchFamily="18" charset="0"/>
                <a:cs typeface="Times New Roman" panose="02020603050405020304" pitchFamily="18" charset="0"/>
              </a:rPr>
              <a:t>Using DIME like ontology for identifying components country would likely promote:</a:t>
            </a:r>
          </a:p>
        </p:txBody>
      </p:sp>
      <p:sp>
        <p:nvSpPr>
          <p:cNvPr id="9" name="TextBox 8">
            <a:extLst>
              <a:ext uri="{FF2B5EF4-FFF2-40B4-BE49-F238E27FC236}">
                <a16:creationId xmlns:a16="http://schemas.microsoft.com/office/drawing/2014/main" id="{6A06F281-6400-A750-6E67-AD1FCB91A156}"/>
              </a:ext>
            </a:extLst>
          </p:cNvPr>
          <p:cNvSpPr txBox="1"/>
          <p:nvPr/>
        </p:nvSpPr>
        <p:spPr>
          <a:xfrm>
            <a:off x="9667875" y="2619974"/>
            <a:ext cx="2524125" cy="1077218"/>
          </a:xfrm>
          <a:prstGeom prst="rect">
            <a:avLst/>
          </a:prstGeom>
          <a:noFill/>
        </p:spPr>
        <p:txBody>
          <a:bodyPr wrap="square" rtlCol="0">
            <a:spAutoFit/>
          </a:bodyPr>
          <a:lstStyle/>
          <a:p>
            <a:r>
              <a:rPr lang="en-US" sz="1600" dirty="0"/>
              <a:t>Can keep expanding ontology e.g. </a:t>
            </a:r>
            <a:r>
              <a:rPr lang="en-US" sz="1600" b="1" dirty="0"/>
              <a:t>AFRL</a:t>
            </a:r>
            <a:r>
              <a:rPr lang="en-US" sz="1600" dirty="0"/>
              <a:t> as subcomponent under </a:t>
            </a:r>
          </a:p>
          <a:p>
            <a:r>
              <a:rPr lang="en-US" sz="1600" dirty="0"/>
              <a:t>United States Air Force</a:t>
            </a:r>
          </a:p>
        </p:txBody>
      </p:sp>
      <p:sp>
        <p:nvSpPr>
          <p:cNvPr id="10" name="Arrow: Right 9">
            <a:extLst>
              <a:ext uri="{FF2B5EF4-FFF2-40B4-BE49-F238E27FC236}">
                <a16:creationId xmlns:a16="http://schemas.microsoft.com/office/drawing/2014/main" id="{95FC1520-34EB-756A-8A47-CFD17868B86C}"/>
              </a:ext>
            </a:extLst>
          </p:cNvPr>
          <p:cNvSpPr/>
          <p:nvPr/>
        </p:nvSpPr>
        <p:spPr>
          <a:xfrm>
            <a:off x="1801586" y="1672646"/>
            <a:ext cx="1932214" cy="356180"/>
          </a:xfrm>
          <a:prstGeom prst="rightArrow">
            <a:avLst/>
          </a:prstGeom>
          <a:noFill/>
          <a:ln w="317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D799944-29FE-75E9-EE16-D42F8D0574FB}"/>
              </a:ext>
            </a:extLst>
          </p:cNvPr>
          <p:cNvSpPr/>
          <p:nvPr/>
        </p:nvSpPr>
        <p:spPr>
          <a:xfrm>
            <a:off x="8989456" y="2739446"/>
            <a:ext cx="678419" cy="356180"/>
          </a:xfrm>
          <a:prstGeom prst="rightArrow">
            <a:avLst/>
          </a:prstGeom>
          <a:noFill/>
          <a:ln w="317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E348C682-0090-1B14-9B2F-88CA0C1C6B26}"/>
              </a:ext>
            </a:extLst>
          </p:cNvPr>
          <p:cNvSpPr txBox="1">
            <a:spLocks/>
          </p:cNvSpPr>
          <p:nvPr/>
        </p:nvSpPr>
        <p:spPr>
          <a:xfrm>
            <a:off x="7903125" y="6602518"/>
            <a:ext cx="3325812" cy="150812"/>
          </a:xfrm>
          <a:prstGeom prst="rect">
            <a:avLst/>
          </a:prstGeom>
        </p:spPr>
        <p:txBody>
          <a:bodyPr vert="horz" lIns="91440" tIns="45720" rIns="91440" bIns="45720" rtlCol="0">
            <a:noAutofit/>
          </a:bodyPr>
          <a:lstStyle>
            <a:lvl1pPr marL="0" indent="0" algn="r" defTabSz="914400" rtl="0" eaLnBrk="1" latinLnBrk="0" hangingPunct="1">
              <a:lnSpc>
                <a:spcPct val="90000"/>
              </a:lnSpc>
              <a:spcBef>
                <a:spcPts val="1000"/>
              </a:spcBef>
              <a:buFont typeface="Arial" panose="020B0604020202020204" pitchFamily="34" charset="0"/>
              <a:buNone/>
              <a:defRPr sz="450" b="0" i="0" kern="1200" spc="0" baseline="0">
                <a:solidFill>
                  <a:schemeClr val="tx1"/>
                </a:solidFill>
                <a:latin typeface="Arial" charset="0"/>
                <a:ea typeface="Arial" charset="0"/>
                <a:cs typeface="Arial" charset="0"/>
              </a:defRPr>
            </a:lvl1pPr>
            <a:lvl2pPr marL="342892" indent="0" algn="l" defTabSz="914400" rtl="0" eaLnBrk="1" latinLnBrk="0" hangingPunct="1">
              <a:lnSpc>
                <a:spcPct val="90000"/>
              </a:lnSpc>
              <a:spcBef>
                <a:spcPts val="500"/>
              </a:spcBef>
              <a:buFont typeface="Arial" panose="020B0604020202020204" pitchFamily="34" charset="0"/>
              <a:buNone/>
              <a:defRPr sz="750" b="0" i="0" kern="1200">
                <a:solidFill>
                  <a:schemeClr val="tx1"/>
                </a:solidFill>
                <a:latin typeface="Arial" charset="0"/>
                <a:ea typeface="Arial" charset="0"/>
                <a:cs typeface="Arial" charset="0"/>
              </a:defRPr>
            </a:lvl2pPr>
            <a:lvl3pPr marL="685783" indent="0" algn="l" defTabSz="914400" rtl="0" eaLnBrk="1" latinLnBrk="0" hangingPunct="1">
              <a:lnSpc>
                <a:spcPct val="90000"/>
              </a:lnSpc>
              <a:spcBef>
                <a:spcPts val="500"/>
              </a:spcBef>
              <a:buFont typeface="Arial" panose="020B0604020202020204" pitchFamily="34" charset="0"/>
              <a:buNone/>
              <a:defRPr sz="750" b="0" i="0" kern="1200">
                <a:solidFill>
                  <a:schemeClr val="tx1"/>
                </a:solidFill>
                <a:latin typeface="Arial" charset="0"/>
                <a:ea typeface="Arial" charset="0"/>
                <a:cs typeface="Arial" charset="0"/>
              </a:defRPr>
            </a:lvl3pPr>
            <a:lvl4pPr marL="1028675" indent="0" algn="l" defTabSz="914400" rtl="0" eaLnBrk="1" latinLnBrk="0" hangingPunct="1">
              <a:lnSpc>
                <a:spcPct val="90000"/>
              </a:lnSpc>
              <a:spcBef>
                <a:spcPts val="500"/>
              </a:spcBef>
              <a:buFont typeface="Arial" panose="020B0604020202020204" pitchFamily="34" charset="0"/>
              <a:buNone/>
              <a:defRPr sz="750" b="0" i="0" kern="1200">
                <a:solidFill>
                  <a:schemeClr val="tx1"/>
                </a:solidFill>
                <a:latin typeface="Arial" charset="0"/>
                <a:ea typeface="Arial" charset="0"/>
                <a:cs typeface="Arial" charset="0"/>
              </a:defRPr>
            </a:lvl4pPr>
            <a:lvl5pPr marL="1371566" indent="0" algn="l" defTabSz="914400" rtl="0" eaLnBrk="1" latinLnBrk="0" hangingPunct="1">
              <a:lnSpc>
                <a:spcPct val="90000"/>
              </a:lnSpc>
              <a:spcBef>
                <a:spcPts val="500"/>
              </a:spcBef>
              <a:buFont typeface="Arial" panose="020B0604020202020204" pitchFamily="34" charset="0"/>
              <a:buNone/>
              <a:defRPr sz="75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Approved for Public Release; Distribution Unlimited: PA CLEARANCE Case Number: 2024-0352</a:t>
            </a:r>
          </a:p>
        </p:txBody>
      </p:sp>
    </p:spTree>
    <p:extLst>
      <p:ext uri="{BB962C8B-B14F-4D97-AF65-F5344CB8AC3E}">
        <p14:creationId xmlns:p14="http://schemas.microsoft.com/office/powerpoint/2010/main" val="250032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727FA-891C-AE8A-0134-6828BCE987EF}"/>
              </a:ext>
            </a:extLst>
          </p:cNvPr>
          <p:cNvSpPr>
            <a:spLocks noGrp="1"/>
          </p:cNvSpPr>
          <p:nvPr>
            <p:ph idx="1"/>
          </p:nvPr>
        </p:nvSpPr>
        <p:spPr>
          <a:xfrm>
            <a:off x="164814" y="478165"/>
            <a:ext cx="12027185" cy="5022243"/>
          </a:xfrm>
        </p:spPr>
        <p:txBody>
          <a:bodyPr/>
          <a:lstStyle/>
          <a:p>
            <a:pPr marL="0" indent="0">
              <a:buNone/>
            </a:pPr>
            <a:r>
              <a:rPr lang="en-US" dirty="0"/>
              <a:t>The dataset has examples for top 20 countries based on population. The dataset is a JSON file containing 225092 items. </a:t>
            </a:r>
          </a:p>
        </p:txBody>
      </p:sp>
      <p:sp>
        <p:nvSpPr>
          <p:cNvPr id="4" name="Text Placeholder 3">
            <a:extLst>
              <a:ext uri="{FF2B5EF4-FFF2-40B4-BE49-F238E27FC236}">
                <a16:creationId xmlns:a16="http://schemas.microsoft.com/office/drawing/2014/main" id="{E747053A-060D-E032-D04E-0BC1819D7C48}"/>
              </a:ext>
            </a:extLst>
          </p:cNvPr>
          <p:cNvSpPr>
            <a:spLocks noGrp="1"/>
          </p:cNvSpPr>
          <p:nvPr>
            <p:ph type="body" sz="quarter" idx="17"/>
          </p:nvPr>
        </p:nvSpPr>
        <p:spPr/>
        <p:txBody>
          <a:bodyPr/>
          <a:lstStyle/>
          <a:p>
            <a:r>
              <a:rPr lang="en-US" dirty="0"/>
              <a:t>Approved for Public Release; Distribution Unlimited: PA CLEARANCE Case Number: 2024-0352</a:t>
            </a:r>
          </a:p>
          <a:p>
            <a:endParaRPr lang="en-US" dirty="0"/>
          </a:p>
        </p:txBody>
      </p:sp>
      <p:pic>
        <p:nvPicPr>
          <p:cNvPr id="6" name="Picture 5">
            <a:extLst>
              <a:ext uri="{FF2B5EF4-FFF2-40B4-BE49-F238E27FC236}">
                <a16:creationId xmlns:a16="http://schemas.microsoft.com/office/drawing/2014/main" id="{D0944A99-5B29-D7A0-53B5-1562A91D20FB}"/>
              </a:ext>
            </a:extLst>
          </p:cNvPr>
          <p:cNvPicPr>
            <a:picLocks noChangeAspect="1"/>
          </p:cNvPicPr>
          <p:nvPr/>
        </p:nvPicPr>
        <p:blipFill>
          <a:blip r:embed="rId3"/>
          <a:stretch>
            <a:fillRect/>
          </a:stretch>
        </p:blipFill>
        <p:spPr>
          <a:xfrm>
            <a:off x="1704371" y="938135"/>
            <a:ext cx="8078328" cy="1720555"/>
          </a:xfrm>
          <a:prstGeom prst="rect">
            <a:avLst/>
          </a:prstGeom>
        </p:spPr>
      </p:pic>
      <p:pic>
        <p:nvPicPr>
          <p:cNvPr id="8" name="Picture 7">
            <a:extLst>
              <a:ext uri="{FF2B5EF4-FFF2-40B4-BE49-F238E27FC236}">
                <a16:creationId xmlns:a16="http://schemas.microsoft.com/office/drawing/2014/main" id="{7FE6B118-FC8B-8783-BDE3-4B5CBAB31990}"/>
              </a:ext>
            </a:extLst>
          </p:cNvPr>
          <p:cNvPicPr>
            <a:picLocks noChangeAspect="1"/>
          </p:cNvPicPr>
          <p:nvPr/>
        </p:nvPicPr>
        <p:blipFill>
          <a:blip r:embed="rId4"/>
          <a:stretch>
            <a:fillRect/>
          </a:stretch>
        </p:blipFill>
        <p:spPr>
          <a:xfrm>
            <a:off x="1704372" y="2817836"/>
            <a:ext cx="8078327" cy="3391373"/>
          </a:xfrm>
          <a:prstGeom prst="rect">
            <a:avLst/>
          </a:prstGeom>
        </p:spPr>
      </p:pic>
      <p:sp>
        <p:nvSpPr>
          <p:cNvPr id="10" name="TextBox 9">
            <a:extLst>
              <a:ext uri="{FF2B5EF4-FFF2-40B4-BE49-F238E27FC236}">
                <a16:creationId xmlns:a16="http://schemas.microsoft.com/office/drawing/2014/main" id="{5E44BD28-9251-C4EB-B746-FCF29E2EF96E}"/>
              </a:ext>
            </a:extLst>
          </p:cNvPr>
          <p:cNvSpPr txBox="1"/>
          <p:nvPr/>
        </p:nvSpPr>
        <p:spPr>
          <a:xfrm>
            <a:off x="7581900" y="6230471"/>
            <a:ext cx="4471988" cy="369332"/>
          </a:xfrm>
          <a:prstGeom prst="rect">
            <a:avLst/>
          </a:prstGeom>
          <a:noFill/>
        </p:spPr>
        <p:txBody>
          <a:bodyPr wrap="square">
            <a:spAutoFit/>
          </a:bodyPr>
          <a:lstStyle/>
          <a:p>
            <a:r>
              <a:rPr lang="en-US" dirty="0">
                <a:hlinkClick r:id="rId5"/>
              </a:rPr>
              <a:t>https://github.com/apanasyu/UNCOVER_SPIE</a:t>
            </a:r>
            <a:endParaRPr lang="en-US" dirty="0"/>
          </a:p>
        </p:txBody>
      </p:sp>
    </p:spTree>
    <p:extLst>
      <p:ext uri="{BB962C8B-B14F-4D97-AF65-F5344CB8AC3E}">
        <p14:creationId xmlns:p14="http://schemas.microsoft.com/office/powerpoint/2010/main" val="1183266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75AB-FDD0-F66F-7FE8-90BCD85C30A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D466D79-A88B-8ECC-8965-8CDA7EE5836D}"/>
              </a:ext>
            </a:extLst>
          </p:cNvPr>
          <p:cNvSpPr>
            <a:spLocks noGrp="1"/>
          </p:cNvSpPr>
          <p:nvPr>
            <p:ph idx="1"/>
          </p:nvPr>
        </p:nvSpPr>
        <p:spPr/>
        <p:txBody>
          <a:bodyPr>
            <a:normAutofit/>
          </a:bodyPr>
          <a:lstStyle/>
          <a:p>
            <a:r>
              <a:rPr lang="en-US" dirty="0"/>
              <a:t>This research paper used OpenAI’s GPT-4, to analyze the emotional content communicated by Russian and English speakers. The study leveraged a dataset from Wikipedia, utilizing translation and high-level question-answering to rank articles by amount of extracted text via questions. </a:t>
            </a:r>
          </a:p>
          <a:p>
            <a:r>
              <a:rPr lang="en-US" dirty="0"/>
              <a:t>A key insight is the utilization of the LLM itself to create these questions, thereby showcasing the LLM’s capability to understand and apply each technique. Asking LLM to produce a confidence measure greatly improved the performance (focusing on features with confidence &gt;= 85%) </a:t>
            </a:r>
          </a:p>
          <a:p>
            <a:r>
              <a:rPr lang="en-US" dirty="0"/>
              <a:t>Employing a multilingual Question-Answering (QA) approach, the questions are used to summarize emotional responses, revealing significant differences in the emotional content between languages and subjects. Neutral topics typically elicit less emotional reaction for both English and Russian. We further show that our approach works just as effectively in either language, as ranking between original and translated articles yield similar outcomes.</a:t>
            </a:r>
          </a:p>
          <a:p>
            <a:r>
              <a:rPr lang="en-US" dirty="0"/>
              <a:t>The paper concludes by offering a dataset of over 225,000 examples of country-level propaganda. For future research, we plan to extend our exploration of propaganda techniques. Additional propaganda annotations should facilitate more sophisticated analyses that consider not just overall emotion.</a:t>
            </a:r>
          </a:p>
        </p:txBody>
      </p:sp>
      <p:sp>
        <p:nvSpPr>
          <p:cNvPr id="4" name="Text Placeholder 3">
            <a:extLst>
              <a:ext uri="{FF2B5EF4-FFF2-40B4-BE49-F238E27FC236}">
                <a16:creationId xmlns:a16="http://schemas.microsoft.com/office/drawing/2014/main" id="{2B228090-6F0C-3DBA-F711-44BACDB11BE0}"/>
              </a:ext>
            </a:extLst>
          </p:cNvPr>
          <p:cNvSpPr>
            <a:spLocks noGrp="1"/>
          </p:cNvSpPr>
          <p:nvPr>
            <p:ph type="body" sz="quarter" idx="17"/>
          </p:nvPr>
        </p:nvSpPr>
        <p:spPr/>
        <p:txBody>
          <a:bodyPr/>
          <a:lstStyle/>
          <a:p>
            <a:r>
              <a:rPr lang="en-US" dirty="0"/>
              <a:t>Approved for Public Release; Distribution Unlimited: PA CLEARANCE Case Number: 2024-0352</a:t>
            </a:r>
          </a:p>
          <a:p>
            <a:endParaRPr lang="en-US" dirty="0"/>
          </a:p>
        </p:txBody>
      </p:sp>
    </p:spTree>
    <p:extLst>
      <p:ext uri="{BB962C8B-B14F-4D97-AF65-F5344CB8AC3E}">
        <p14:creationId xmlns:p14="http://schemas.microsoft.com/office/powerpoint/2010/main" val="4211070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235926" y="2331720"/>
            <a:ext cx="7912825" cy="1144800"/>
          </a:xfrm>
        </p:spPr>
        <p:txBody>
          <a:bodyPr>
            <a:normAutofit fontScale="90000"/>
          </a:bodyPr>
          <a:lstStyle/>
          <a:p>
            <a:pPr algn="ctr"/>
            <a:r>
              <a:rPr lang="en-US" sz="3200" dirty="0">
                <a:latin typeface="Times New Roman" panose="02020603050405020304" pitchFamily="18" charset="0"/>
                <a:cs typeface="Times New Roman" panose="02020603050405020304" pitchFamily="18" charset="0"/>
              </a:rPr>
              <a:t>Questions?</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Contact:</a:t>
            </a:r>
            <a:br>
              <a:rPr lang="en-US" sz="2000" dirty="0">
                <a:latin typeface="Times New Roman" panose="02020603050405020304" pitchFamily="18" charset="0"/>
                <a:cs typeface="Times New Roman" panose="02020603050405020304" pitchFamily="18" charset="0"/>
              </a:rPr>
            </a:br>
            <a:r>
              <a:rPr lang="en-US" sz="2000" dirty="0"/>
              <a:t>aleksey.panasyuk@us.af.mil</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9963877-B577-08FE-717A-76816F53EF8B}"/>
              </a:ext>
            </a:extLst>
          </p:cNvPr>
          <p:cNvPicPr>
            <a:picLocks noChangeAspect="1"/>
          </p:cNvPicPr>
          <p:nvPr/>
        </p:nvPicPr>
        <p:blipFill>
          <a:blip r:embed="rId3"/>
          <a:stretch>
            <a:fillRect/>
          </a:stretch>
        </p:blipFill>
        <p:spPr>
          <a:xfrm>
            <a:off x="6412849" y="6629393"/>
            <a:ext cx="3328704" cy="152413"/>
          </a:xfrm>
          <a:prstGeom prst="rect">
            <a:avLst/>
          </a:prstGeom>
        </p:spPr>
      </p:pic>
    </p:spTree>
    <p:extLst>
      <p:ext uri="{BB962C8B-B14F-4D97-AF65-F5344CB8AC3E}">
        <p14:creationId xmlns:p14="http://schemas.microsoft.com/office/powerpoint/2010/main" val="391697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5645-E517-52D2-AB7C-DB437E34FC02}"/>
              </a:ext>
            </a:extLst>
          </p:cNvPr>
          <p:cNvSpPr>
            <a:spLocks noGrp="1"/>
          </p:cNvSpPr>
          <p:nvPr>
            <p:ph type="title"/>
          </p:nvPr>
        </p:nvSpPr>
        <p:spPr>
          <a:xfrm>
            <a:off x="249725" y="692606"/>
            <a:ext cx="4756842" cy="637515"/>
          </a:xfrm>
        </p:spPr>
        <p:txBody>
          <a:bodyPr>
            <a:normAutofit fontScale="90000"/>
          </a:bodyPr>
          <a:lstStyle/>
          <a:p>
            <a:r>
              <a:rPr lang="en-US" dirty="0"/>
              <a:t>High-Level overview of Question Generation</a:t>
            </a:r>
          </a:p>
        </p:txBody>
      </p:sp>
      <p:sp>
        <p:nvSpPr>
          <p:cNvPr id="3" name="Content Placeholder 2">
            <a:extLst>
              <a:ext uri="{FF2B5EF4-FFF2-40B4-BE49-F238E27FC236}">
                <a16:creationId xmlns:a16="http://schemas.microsoft.com/office/drawing/2014/main" id="{97FEB55C-138D-E4D6-896E-58AEEA534DB4}"/>
              </a:ext>
            </a:extLst>
          </p:cNvPr>
          <p:cNvSpPr>
            <a:spLocks noGrp="1"/>
          </p:cNvSpPr>
          <p:nvPr>
            <p:ph idx="1"/>
          </p:nvPr>
        </p:nvSpPr>
        <p:spPr>
          <a:xfrm>
            <a:off x="320324" y="1621597"/>
            <a:ext cx="4330807" cy="2756971"/>
          </a:xfrm>
        </p:spPr>
        <p:txBody>
          <a:bodyPr>
            <a:normAutofit/>
          </a:bodyPr>
          <a:lstStyle/>
          <a:p>
            <a:pPr algn="l"/>
            <a:r>
              <a:rPr lang="en-US" sz="1800" b="0" i="0" u="none" strike="noStrike" baseline="0" dirty="0"/>
              <a:t>LLM generates a large repository of high-level questions (HLQs), based on its own understanding of persuasion techniques</a:t>
            </a:r>
          </a:p>
          <a:p>
            <a:pPr algn="l"/>
            <a:r>
              <a:rPr lang="en-US" dirty="0"/>
              <a:t>Perform statistical analysis to get questions which are most aligned to the </a:t>
            </a:r>
            <a:r>
              <a:rPr lang="en-US" dirty="0" err="1"/>
              <a:t>SemEval</a:t>
            </a:r>
            <a:r>
              <a:rPr lang="en-US" dirty="0"/>
              <a:t> data</a:t>
            </a:r>
          </a:p>
        </p:txBody>
      </p:sp>
      <p:sp>
        <p:nvSpPr>
          <p:cNvPr id="4" name="Text Placeholder 3">
            <a:extLst>
              <a:ext uri="{FF2B5EF4-FFF2-40B4-BE49-F238E27FC236}">
                <a16:creationId xmlns:a16="http://schemas.microsoft.com/office/drawing/2014/main" id="{EC173610-43F7-9CCA-3939-D66661B90BF9}"/>
              </a:ext>
            </a:extLst>
          </p:cNvPr>
          <p:cNvSpPr>
            <a:spLocks noGrp="1"/>
          </p:cNvSpPr>
          <p:nvPr>
            <p:ph type="body" sz="quarter" idx="17"/>
          </p:nvPr>
        </p:nvSpPr>
        <p:spPr/>
        <p:txBody>
          <a:bodyPr/>
          <a:lstStyle/>
          <a:p>
            <a:endParaRPr lang="en-US"/>
          </a:p>
        </p:txBody>
      </p:sp>
      <p:pic>
        <p:nvPicPr>
          <p:cNvPr id="6" name="Picture 5">
            <a:extLst>
              <a:ext uri="{FF2B5EF4-FFF2-40B4-BE49-F238E27FC236}">
                <a16:creationId xmlns:a16="http://schemas.microsoft.com/office/drawing/2014/main" id="{3B157C18-30AB-5A35-2633-982BC6E1E00B}"/>
              </a:ext>
            </a:extLst>
          </p:cNvPr>
          <p:cNvPicPr>
            <a:picLocks noChangeAspect="1"/>
          </p:cNvPicPr>
          <p:nvPr/>
        </p:nvPicPr>
        <p:blipFill>
          <a:blip r:embed="rId2"/>
          <a:stretch>
            <a:fillRect/>
          </a:stretch>
        </p:blipFill>
        <p:spPr>
          <a:xfrm>
            <a:off x="5411843" y="0"/>
            <a:ext cx="6780157" cy="6858000"/>
          </a:xfrm>
          <a:prstGeom prst="rect">
            <a:avLst/>
          </a:prstGeom>
        </p:spPr>
      </p:pic>
      <p:pic>
        <p:nvPicPr>
          <p:cNvPr id="8" name="Picture 7">
            <a:extLst>
              <a:ext uri="{FF2B5EF4-FFF2-40B4-BE49-F238E27FC236}">
                <a16:creationId xmlns:a16="http://schemas.microsoft.com/office/drawing/2014/main" id="{E5B67E56-0B1F-2F05-7398-6DDDBE867739}"/>
              </a:ext>
            </a:extLst>
          </p:cNvPr>
          <p:cNvPicPr>
            <a:picLocks noChangeAspect="1"/>
          </p:cNvPicPr>
          <p:nvPr/>
        </p:nvPicPr>
        <p:blipFill>
          <a:blip r:embed="rId3"/>
          <a:stretch>
            <a:fillRect/>
          </a:stretch>
        </p:blipFill>
        <p:spPr>
          <a:xfrm>
            <a:off x="1880501" y="6652435"/>
            <a:ext cx="3328704" cy="152413"/>
          </a:xfrm>
          <a:prstGeom prst="rect">
            <a:avLst/>
          </a:prstGeom>
        </p:spPr>
      </p:pic>
    </p:spTree>
    <p:extLst>
      <p:ext uri="{BB962C8B-B14F-4D97-AF65-F5344CB8AC3E}">
        <p14:creationId xmlns:p14="http://schemas.microsoft.com/office/powerpoint/2010/main" val="3584867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CF6D-016E-2F6C-6611-9C026D632A11}"/>
              </a:ext>
            </a:extLst>
          </p:cNvPr>
          <p:cNvSpPr>
            <a:spLocks noGrp="1"/>
          </p:cNvSpPr>
          <p:nvPr>
            <p:ph type="title"/>
          </p:nvPr>
        </p:nvSpPr>
        <p:spPr>
          <a:xfrm>
            <a:off x="2602471" y="-38395"/>
            <a:ext cx="10515600" cy="637515"/>
          </a:xfrm>
        </p:spPr>
        <p:txBody>
          <a:bodyPr>
            <a:normAutofit/>
          </a:bodyPr>
          <a:lstStyle/>
          <a:p>
            <a:pPr marL="0" marR="0" lvl="0" indent="0" defTabSz="914400" rtl="0" eaLnBrk="0" fontAlgn="base" latinLnBrk="0" hangingPunct="0">
              <a:lnSpc>
                <a:spcPct val="100000"/>
              </a:lnSpc>
              <a:spcBef>
                <a:spcPct val="0"/>
              </a:spcBef>
              <a:spcAft>
                <a:spcPct val="0"/>
              </a:spcAft>
              <a:tabLst/>
            </a:pPr>
            <a:r>
              <a:rPr lang="en-US" altLang="en-US" sz="2800" dirty="0">
                <a:solidFill>
                  <a:schemeClr val="accent1"/>
                </a:solidFill>
                <a:latin typeface="Arial" panose="020B0604020202020204" pitchFamily="34" charset="0"/>
                <a:ea typeface="Calibri" panose="020F0502020204030204" pitchFamily="34" charset="0"/>
                <a:cs typeface="Arial" panose="020B0604020202020204" pitchFamily="34" charset="0"/>
              </a:rPr>
              <a:t>Data </a:t>
            </a:r>
            <a:r>
              <a:rPr kumimoji="0" lang="en-US" altLang="en-US" sz="2800" b="0" i="0" u="none" strike="noStrike" cap="none" normalizeH="0" baseline="0" dirty="0">
                <a:ln>
                  <a:noFill/>
                </a:ln>
                <a:solidFill>
                  <a:schemeClr val="accent1"/>
                </a:solidFill>
                <a:effectLst/>
                <a:latin typeface="Arial" panose="020B0604020202020204" pitchFamily="34" charset="0"/>
                <a:ea typeface="Calibri" panose="020F0502020204030204" pitchFamily="34" charset="0"/>
                <a:cs typeface="Arial" panose="020B0604020202020204" pitchFamily="34" charset="0"/>
              </a:rPr>
              <a:t>available for the Sem-Eval 2023 Task 3</a:t>
            </a:r>
            <a:endParaRPr lang="en-US" sz="2800" dirty="0">
              <a:solidFill>
                <a:schemeClr val="accent1"/>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E22E3B6C-A307-E6D0-837A-9A464354B423}"/>
              </a:ext>
            </a:extLst>
          </p:cNvPr>
          <p:cNvGraphicFramePr>
            <a:graphicFrameLocks noGrp="1"/>
          </p:cNvGraphicFramePr>
          <p:nvPr/>
        </p:nvGraphicFramePr>
        <p:xfrm>
          <a:off x="838200" y="516975"/>
          <a:ext cx="10515600" cy="5983224"/>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4274333330"/>
                    </a:ext>
                  </a:extLst>
                </a:gridCol>
                <a:gridCol w="3505200">
                  <a:extLst>
                    <a:ext uri="{9D8B030D-6E8A-4147-A177-3AD203B41FA5}">
                      <a16:colId xmlns:a16="http://schemas.microsoft.com/office/drawing/2014/main" val="1269241641"/>
                    </a:ext>
                  </a:extLst>
                </a:gridCol>
                <a:gridCol w="3505200">
                  <a:extLst>
                    <a:ext uri="{9D8B030D-6E8A-4147-A177-3AD203B41FA5}">
                      <a16:colId xmlns:a16="http://schemas.microsoft.com/office/drawing/2014/main" val="153421736"/>
                    </a:ext>
                  </a:extLst>
                </a:gridCol>
              </a:tblGrid>
              <a:tr h="146050">
                <a:tc>
                  <a:txBody>
                    <a:bodyPr/>
                    <a:lstStyle/>
                    <a:p>
                      <a:pPr marL="0" marR="0">
                        <a:lnSpc>
                          <a:spcPct val="107000"/>
                        </a:lnSpc>
                        <a:spcBef>
                          <a:spcPts val="0"/>
                        </a:spcBef>
                        <a:spcAft>
                          <a:spcPts val="0"/>
                        </a:spcAft>
                      </a:pPr>
                      <a:r>
                        <a:rPr lang="en-US" sz="1600" dirty="0" err="1">
                          <a:effectLst/>
                        </a:rPr>
                        <a:t>SemEval</a:t>
                      </a:r>
                      <a:r>
                        <a:rPr lang="en-US" sz="1600" dirty="0">
                          <a:effectLst/>
                        </a:rPr>
                        <a:t> Propaganda techniques: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Train Instances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Dev Instances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5480100"/>
                  </a:ext>
                </a:extLst>
              </a:tr>
              <a:tr h="146050">
                <a:tc>
                  <a:txBody>
                    <a:bodyPr/>
                    <a:lstStyle/>
                    <a:p>
                      <a:pPr marL="0" marR="0">
                        <a:lnSpc>
                          <a:spcPct val="107000"/>
                        </a:lnSpc>
                        <a:spcBef>
                          <a:spcPts val="0"/>
                        </a:spcBef>
                        <a:spcAft>
                          <a:spcPts val="0"/>
                        </a:spcAft>
                      </a:pPr>
                      <a:r>
                        <a:rPr lang="en-US" sz="1600">
                          <a:effectLst/>
                        </a:rPr>
                        <a:t>Loaded_Language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1809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483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9458303"/>
                  </a:ext>
                </a:extLst>
              </a:tr>
              <a:tr h="146050">
                <a:tc>
                  <a:txBody>
                    <a:bodyPr/>
                    <a:lstStyle/>
                    <a:p>
                      <a:pPr marL="0" marR="0">
                        <a:lnSpc>
                          <a:spcPct val="107000"/>
                        </a:lnSpc>
                        <a:spcBef>
                          <a:spcPts val="0"/>
                        </a:spcBef>
                        <a:spcAft>
                          <a:spcPts val="0"/>
                        </a:spcAft>
                      </a:pPr>
                      <a:r>
                        <a:rPr lang="en-US" sz="1600">
                          <a:effectLst/>
                        </a:rPr>
                        <a:t>Name_Calling-Labeling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979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250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01694"/>
                  </a:ext>
                </a:extLst>
              </a:tr>
              <a:tr h="146050">
                <a:tc>
                  <a:txBody>
                    <a:bodyPr/>
                    <a:lstStyle/>
                    <a:p>
                      <a:pPr marL="0" marR="0">
                        <a:lnSpc>
                          <a:spcPct val="107000"/>
                        </a:lnSpc>
                        <a:spcBef>
                          <a:spcPts val="0"/>
                        </a:spcBef>
                        <a:spcAft>
                          <a:spcPts val="0"/>
                        </a:spcAft>
                      </a:pPr>
                      <a:r>
                        <a:rPr lang="en-US" sz="1600">
                          <a:effectLst/>
                        </a:rPr>
                        <a:t>Repetition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141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5440737"/>
                  </a:ext>
                </a:extLst>
              </a:tr>
              <a:tr h="146050">
                <a:tc>
                  <a:txBody>
                    <a:bodyPr/>
                    <a:lstStyle/>
                    <a:p>
                      <a:pPr marL="0" marR="0">
                        <a:lnSpc>
                          <a:spcPct val="107000"/>
                        </a:lnSpc>
                        <a:spcBef>
                          <a:spcPts val="0"/>
                        </a:spcBef>
                        <a:spcAft>
                          <a:spcPts val="0"/>
                        </a:spcAft>
                      </a:pPr>
                      <a:r>
                        <a:rPr lang="en-US" sz="1600">
                          <a:effectLst/>
                        </a:rPr>
                        <a:t>Doubt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2547727"/>
                  </a:ext>
                </a:extLst>
              </a:tr>
              <a:tr h="146050">
                <a:tc>
                  <a:txBody>
                    <a:bodyPr/>
                    <a:lstStyle/>
                    <a:p>
                      <a:pPr marL="0" marR="0">
                        <a:lnSpc>
                          <a:spcPct val="107000"/>
                        </a:lnSpc>
                        <a:spcBef>
                          <a:spcPts val="0"/>
                        </a:spcBef>
                        <a:spcAft>
                          <a:spcPts val="0"/>
                        </a:spcAft>
                      </a:pPr>
                      <a:r>
                        <a:rPr lang="en-US" sz="1600">
                          <a:effectLst/>
                        </a:rPr>
                        <a:t>Exaggeration-Minimization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466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4441169"/>
                  </a:ext>
                </a:extLst>
              </a:tr>
              <a:tr h="146050">
                <a:tc>
                  <a:txBody>
                    <a:bodyPr/>
                    <a:lstStyle/>
                    <a:p>
                      <a:pPr marL="0" marR="0">
                        <a:lnSpc>
                          <a:spcPct val="107000"/>
                        </a:lnSpc>
                        <a:spcBef>
                          <a:spcPts val="0"/>
                        </a:spcBef>
                        <a:spcAft>
                          <a:spcPts val="0"/>
                        </a:spcAft>
                      </a:pPr>
                      <a:r>
                        <a:rPr lang="en-US" sz="1600">
                          <a:effectLst/>
                        </a:rPr>
                        <a:t>Appeal_to_Fear-Prejudice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310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137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7235881"/>
                  </a:ext>
                </a:extLst>
              </a:tr>
              <a:tr h="146050">
                <a:tc>
                  <a:txBody>
                    <a:bodyPr/>
                    <a:lstStyle/>
                    <a:p>
                      <a:pPr marL="0" marR="0">
                        <a:lnSpc>
                          <a:spcPct val="107000"/>
                        </a:lnSpc>
                        <a:spcBef>
                          <a:spcPts val="0"/>
                        </a:spcBef>
                        <a:spcAft>
                          <a:spcPts val="0"/>
                        </a:spcAft>
                      </a:pPr>
                      <a:r>
                        <a:rPr lang="en-US" sz="1600">
                          <a:effectLst/>
                        </a:rPr>
                        <a:t>Flag_Waving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287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98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6778281"/>
                  </a:ext>
                </a:extLst>
              </a:tr>
              <a:tr h="146050">
                <a:tc>
                  <a:txBody>
                    <a:bodyPr/>
                    <a:lstStyle/>
                    <a:p>
                      <a:pPr marL="0" marR="0">
                        <a:lnSpc>
                          <a:spcPct val="107000"/>
                        </a:lnSpc>
                        <a:spcBef>
                          <a:spcPts val="0"/>
                        </a:spcBef>
                        <a:spcAft>
                          <a:spcPts val="0"/>
                        </a:spcAft>
                      </a:pPr>
                      <a:r>
                        <a:rPr lang="en-US" sz="1600">
                          <a:effectLst/>
                        </a:rPr>
                        <a:t>Causal_Oversimplification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213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3618506"/>
                  </a:ext>
                </a:extLst>
              </a:tr>
              <a:tr h="146050">
                <a:tc>
                  <a:txBody>
                    <a:bodyPr/>
                    <a:lstStyle/>
                    <a:p>
                      <a:pPr marL="0" marR="0">
                        <a:lnSpc>
                          <a:spcPct val="107000"/>
                        </a:lnSpc>
                        <a:spcBef>
                          <a:spcPts val="0"/>
                        </a:spcBef>
                        <a:spcAft>
                          <a:spcPts val="0"/>
                        </a:spcAft>
                      </a:pPr>
                      <a:r>
                        <a:rPr lang="en-US" sz="1600">
                          <a:effectLst/>
                        </a:rPr>
                        <a:t>Appeal_to_Authority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154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0553477"/>
                  </a:ext>
                </a:extLst>
              </a:tr>
              <a:tr h="146050">
                <a:tc>
                  <a:txBody>
                    <a:bodyPr/>
                    <a:lstStyle/>
                    <a:p>
                      <a:pPr marL="0" marR="0">
                        <a:lnSpc>
                          <a:spcPct val="107000"/>
                        </a:lnSpc>
                        <a:spcBef>
                          <a:spcPts val="0"/>
                        </a:spcBef>
                        <a:spcAft>
                          <a:spcPts val="0"/>
                        </a:spcAft>
                      </a:pPr>
                      <a:r>
                        <a:rPr lang="en-US" sz="1600">
                          <a:effectLst/>
                        </a:rPr>
                        <a:t>Slogans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153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6732128"/>
                  </a:ext>
                </a:extLst>
              </a:tr>
              <a:tr h="146050">
                <a:tc>
                  <a:txBody>
                    <a:bodyPr/>
                    <a:lstStyle/>
                    <a:p>
                      <a:pPr marL="0" marR="0">
                        <a:lnSpc>
                          <a:spcPct val="107000"/>
                        </a:lnSpc>
                        <a:spcBef>
                          <a:spcPts val="0"/>
                        </a:spcBef>
                        <a:spcAft>
                          <a:spcPts val="0"/>
                        </a:spcAft>
                      </a:pPr>
                      <a:r>
                        <a:rPr lang="en-US" sz="1600">
                          <a:effectLst/>
                        </a:rPr>
                        <a:t>False_Dilemma-No_Choice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122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63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23723"/>
                  </a:ext>
                </a:extLst>
              </a:tr>
              <a:tr h="146050">
                <a:tc>
                  <a:txBody>
                    <a:bodyPr/>
                    <a:lstStyle/>
                    <a:p>
                      <a:pPr marL="0" marR="0">
                        <a:lnSpc>
                          <a:spcPct val="107000"/>
                        </a:lnSpc>
                        <a:spcBef>
                          <a:spcPts val="0"/>
                        </a:spcBef>
                        <a:spcAft>
                          <a:spcPts val="0"/>
                        </a:spcAft>
                      </a:pPr>
                      <a:r>
                        <a:rPr lang="en-US" sz="1600">
                          <a:effectLst/>
                        </a:rPr>
                        <a:t>Conversation_Killer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91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4609436"/>
                  </a:ext>
                </a:extLst>
              </a:tr>
              <a:tr h="146050">
                <a:tc>
                  <a:txBody>
                    <a:bodyPr/>
                    <a:lstStyle/>
                    <a:p>
                      <a:pPr marL="0" marR="0">
                        <a:lnSpc>
                          <a:spcPct val="107000"/>
                        </a:lnSpc>
                        <a:spcBef>
                          <a:spcPts val="0"/>
                        </a:spcBef>
                        <a:spcAft>
                          <a:spcPts val="0"/>
                        </a:spcAft>
                      </a:pPr>
                      <a:r>
                        <a:rPr lang="en-US" sz="1600">
                          <a:effectLst/>
                        </a:rPr>
                        <a:t>Guilt_by_Association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59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1254218"/>
                  </a:ext>
                </a:extLst>
              </a:tr>
              <a:tr h="146050">
                <a:tc>
                  <a:txBody>
                    <a:bodyPr/>
                    <a:lstStyle/>
                    <a:p>
                      <a:pPr marL="0" marR="0">
                        <a:lnSpc>
                          <a:spcPct val="107000"/>
                        </a:lnSpc>
                        <a:spcBef>
                          <a:spcPts val="0"/>
                        </a:spcBef>
                        <a:spcAft>
                          <a:spcPts val="0"/>
                        </a:spcAft>
                      </a:pPr>
                      <a:r>
                        <a:rPr lang="en-US" sz="1600">
                          <a:effectLst/>
                        </a:rPr>
                        <a:t>Red_Herring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4499859"/>
                  </a:ext>
                </a:extLst>
              </a:tr>
              <a:tr h="146050">
                <a:tc>
                  <a:txBody>
                    <a:bodyPr/>
                    <a:lstStyle/>
                    <a:p>
                      <a:pPr marL="0" marR="0">
                        <a:lnSpc>
                          <a:spcPct val="107000"/>
                        </a:lnSpc>
                        <a:spcBef>
                          <a:spcPts val="0"/>
                        </a:spcBef>
                        <a:spcAft>
                          <a:spcPts val="0"/>
                        </a:spcAft>
                      </a:pPr>
                      <a:r>
                        <a:rPr lang="en-US" sz="1600">
                          <a:effectLst/>
                        </a:rPr>
                        <a:t>Appeal_to_Hypocrisy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5354739"/>
                  </a:ext>
                </a:extLst>
              </a:tr>
              <a:tr h="146050">
                <a:tc>
                  <a:txBody>
                    <a:bodyPr/>
                    <a:lstStyle/>
                    <a:p>
                      <a:pPr marL="0" marR="0">
                        <a:lnSpc>
                          <a:spcPct val="107000"/>
                        </a:lnSpc>
                        <a:spcBef>
                          <a:spcPts val="0"/>
                        </a:spcBef>
                        <a:spcAft>
                          <a:spcPts val="0"/>
                        </a:spcAft>
                      </a:pPr>
                      <a:r>
                        <a:rPr lang="en-US" sz="1600">
                          <a:effectLst/>
                        </a:rPr>
                        <a:t>Obfuscation-Vagueness-Confusion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6944285"/>
                  </a:ext>
                </a:extLst>
              </a:tr>
              <a:tr h="146050">
                <a:tc>
                  <a:txBody>
                    <a:bodyPr/>
                    <a:lstStyle/>
                    <a:p>
                      <a:pPr marL="0" marR="0">
                        <a:lnSpc>
                          <a:spcPct val="107000"/>
                        </a:lnSpc>
                        <a:spcBef>
                          <a:spcPts val="0"/>
                        </a:spcBef>
                        <a:spcAft>
                          <a:spcPts val="0"/>
                        </a:spcAft>
                      </a:pPr>
                      <a:r>
                        <a:rPr lang="en-US" sz="1600">
                          <a:effectLst/>
                        </a:rPr>
                        <a:t>Whataboutism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1480635"/>
                  </a:ext>
                </a:extLst>
              </a:tr>
              <a:tr h="146050">
                <a:tc>
                  <a:txBody>
                    <a:bodyPr/>
                    <a:lstStyle/>
                    <a:p>
                      <a:pPr marL="0" marR="0">
                        <a:lnSpc>
                          <a:spcPct val="107000"/>
                        </a:lnSpc>
                        <a:spcBef>
                          <a:spcPts val="0"/>
                        </a:spcBef>
                        <a:spcAft>
                          <a:spcPts val="0"/>
                        </a:spcAft>
                      </a:pPr>
                      <a:r>
                        <a:rPr lang="en-US" sz="1600">
                          <a:effectLst/>
                        </a:rPr>
                        <a:t>Appeal_to_Popularity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34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405166"/>
                  </a:ext>
                </a:extLst>
              </a:tr>
              <a:tr h="146050">
                <a:tc>
                  <a:txBody>
                    <a:bodyPr/>
                    <a:lstStyle/>
                    <a:p>
                      <a:pPr marL="0" marR="0">
                        <a:lnSpc>
                          <a:spcPct val="107000"/>
                        </a:lnSpc>
                        <a:spcBef>
                          <a:spcPts val="0"/>
                        </a:spcBef>
                        <a:spcAft>
                          <a:spcPts val="0"/>
                        </a:spcAft>
                      </a:pPr>
                      <a:r>
                        <a:rPr lang="en-US" sz="1600">
                          <a:effectLst/>
                        </a:rPr>
                        <a:t>Straw_Man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1179621"/>
                  </a:ext>
                </a:extLst>
              </a:tr>
              <a:tr h="146050">
                <a:tc>
                  <a:txBody>
                    <a:bodyPr/>
                    <a:lstStyle/>
                    <a:p>
                      <a:pPr marL="0" marR="0">
                        <a:lnSpc>
                          <a:spcPct val="107000"/>
                        </a:lnSpc>
                        <a:spcBef>
                          <a:spcPts val="0"/>
                        </a:spcBef>
                        <a:spcAft>
                          <a:spcPts val="0"/>
                        </a:spcAft>
                      </a:pPr>
                      <a:r>
                        <a:rPr lang="en-US" sz="1600">
                          <a:effectLst/>
                        </a:rPr>
                        <a:t>Appeal_to_Values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8095172"/>
                  </a:ext>
                </a:extLst>
              </a:tr>
              <a:tr h="146050">
                <a:tc>
                  <a:txBody>
                    <a:bodyPr/>
                    <a:lstStyle/>
                    <a:p>
                      <a:pPr marL="0" marR="0">
                        <a:lnSpc>
                          <a:spcPct val="107000"/>
                        </a:lnSpc>
                        <a:spcBef>
                          <a:spcPts val="0"/>
                        </a:spcBef>
                        <a:spcAft>
                          <a:spcPts val="0"/>
                        </a:spcAft>
                      </a:pPr>
                      <a:r>
                        <a:rPr lang="en-US" sz="1600">
                          <a:effectLst/>
                        </a:rPr>
                        <a:t>Consequential_Oversimplification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0708949"/>
                  </a:ext>
                </a:extLst>
              </a:tr>
              <a:tr h="146050">
                <a:tc>
                  <a:txBody>
                    <a:bodyPr/>
                    <a:lstStyle/>
                    <a:p>
                      <a:pPr marL="0" marR="0">
                        <a:lnSpc>
                          <a:spcPct val="107000"/>
                        </a:lnSpc>
                        <a:spcBef>
                          <a:spcPts val="0"/>
                        </a:spcBef>
                        <a:spcAft>
                          <a:spcPts val="0"/>
                        </a:spcAft>
                      </a:pPr>
                      <a:r>
                        <a:rPr lang="en-US" sz="1600">
                          <a:effectLst/>
                        </a:rPr>
                        <a:t>Appeal_to_Time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0041999"/>
                  </a:ext>
                </a:extLst>
              </a:tr>
              <a:tr h="146050">
                <a:tc>
                  <a:txBody>
                    <a:bodyPr/>
                    <a:lstStyle/>
                    <a:p>
                      <a:pPr marL="0" marR="0">
                        <a:lnSpc>
                          <a:spcPct val="107000"/>
                        </a:lnSpc>
                        <a:spcBef>
                          <a:spcPts val="0"/>
                        </a:spcBef>
                        <a:spcAft>
                          <a:spcPts val="0"/>
                        </a:spcAft>
                      </a:pPr>
                      <a:r>
                        <a:rPr lang="en-US" sz="1600" dirty="0" err="1">
                          <a:effectLst/>
                        </a:rPr>
                        <a:t>Questioning_the_Reputation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dirty="0">
                          <a:effectLst/>
                        </a:rPr>
                        <a:t>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6062017"/>
                  </a:ext>
                </a:extLst>
              </a:tr>
            </a:tbl>
          </a:graphicData>
        </a:graphic>
      </p:graphicFrame>
      <p:sp>
        <p:nvSpPr>
          <p:cNvPr id="3" name="Text Placeholder 3">
            <a:extLst>
              <a:ext uri="{FF2B5EF4-FFF2-40B4-BE49-F238E27FC236}">
                <a16:creationId xmlns:a16="http://schemas.microsoft.com/office/drawing/2014/main" id="{80F28D49-0D16-2862-2F17-CEBA0031C911}"/>
              </a:ext>
            </a:extLst>
          </p:cNvPr>
          <p:cNvSpPr>
            <a:spLocks noGrp="1"/>
          </p:cNvSpPr>
          <p:nvPr>
            <p:ph type="body" sz="quarter" idx="17"/>
          </p:nvPr>
        </p:nvSpPr>
        <p:spPr>
          <a:xfrm>
            <a:off x="7860271" y="6500199"/>
            <a:ext cx="3325812" cy="150812"/>
          </a:xfrm>
        </p:spPr>
        <p:txBody>
          <a:bodyPr/>
          <a:lstStyle/>
          <a:p>
            <a:r>
              <a:rPr lang="en-US" dirty="0"/>
              <a:t>Approved for Public Release; Distribution Unlimited: PA CLEARANCE Case Number: 2024-0352</a:t>
            </a:r>
          </a:p>
          <a:p>
            <a:endParaRPr lang="en-US" dirty="0"/>
          </a:p>
        </p:txBody>
      </p:sp>
    </p:spTree>
    <p:extLst>
      <p:ext uri="{BB962C8B-B14F-4D97-AF65-F5344CB8AC3E}">
        <p14:creationId xmlns:p14="http://schemas.microsoft.com/office/powerpoint/2010/main" val="3095991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A1648B-6C1E-0ABA-88E5-BE8EE7F0BF7E}"/>
              </a:ext>
            </a:extLst>
          </p:cNvPr>
          <p:cNvPicPr>
            <a:picLocks noChangeAspect="1"/>
          </p:cNvPicPr>
          <p:nvPr/>
        </p:nvPicPr>
        <p:blipFill>
          <a:blip r:embed="rId3"/>
          <a:stretch>
            <a:fillRect/>
          </a:stretch>
        </p:blipFill>
        <p:spPr>
          <a:xfrm>
            <a:off x="0" y="1035040"/>
            <a:ext cx="12192000" cy="5309008"/>
          </a:xfrm>
          <a:prstGeom prst="rect">
            <a:avLst/>
          </a:prstGeom>
        </p:spPr>
      </p:pic>
      <p:sp>
        <p:nvSpPr>
          <p:cNvPr id="2" name="Title 1">
            <a:extLst>
              <a:ext uri="{FF2B5EF4-FFF2-40B4-BE49-F238E27FC236}">
                <a16:creationId xmlns:a16="http://schemas.microsoft.com/office/drawing/2014/main" id="{6B599726-4F71-4CC6-4F24-4F55F7675D4D}"/>
              </a:ext>
            </a:extLst>
          </p:cNvPr>
          <p:cNvSpPr>
            <a:spLocks noGrp="1"/>
          </p:cNvSpPr>
          <p:nvPr>
            <p:ph type="title"/>
          </p:nvPr>
        </p:nvSpPr>
        <p:spPr>
          <a:xfrm>
            <a:off x="838200" y="513952"/>
            <a:ext cx="10515600" cy="637515"/>
          </a:xfrm>
        </p:spPr>
        <p:txBody>
          <a:bodyPr>
            <a:normAutofit fontScale="90000"/>
          </a:bodyPr>
          <a:lstStyle/>
          <a:p>
            <a:r>
              <a:rPr lang="en-US" sz="2800" b="0" i="0" u="none" strike="noStrike" baseline="0" dirty="0"/>
              <a:t>Propaganda Technique Counts in the </a:t>
            </a:r>
            <a:r>
              <a:rPr lang="en-US" sz="2800" b="0" i="0" u="none" strike="noStrike" baseline="0" dirty="0" err="1"/>
              <a:t>SemEval</a:t>
            </a:r>
            <a:r>
              <a:rPr lang="en-US" sz="2800" b="0" i="0" u="none" strike="noStrike" baseline="0" dirty="0"/>
              <a:t> Gold vs. GPT-4 Baseline (x </a:t>
            </a:r>
            <a:r>
              <a:rPr lang="en-US" sz="2800" b="0" i="0" u="sng" strike="noStrike" baseline="0" dirty="0"/>
              <a:t>&gt;</a:t>
            </a:r>
            <a:r>
              <a:rPr lang="en-US" sz="2800" b="0" i="0" u="none" strike="noStrike" baseline="0" dirty="0"/>
              <a:t> 50)</a:t>
            </a:r>
            <a:endParaRPr lang="en-US" sz="4000" dirty="0"/>
          </a:p>
        </p:txBody>
      </p:sp>
      <p:sp>
        <p:nvSpPr>
          <p:cNvPr id="4" name="Text Placeholder 3">
            <a:extLst>
              <a:ext uri="{FF2B5EF4-FFF2-40B4-BE49-F238E27FC236}">
                <a16:creationId xmlns:a16="http://schemas.microsoft.com/office/drawing/2014/main" id="{F9A2D6F8-979C-2FC9-4C2B-BA1B4F7C24E5}"/>
              </a:ext>
            </a:extLst>
          </p:cNvPr>
          <p:cNvSpPr>
            <a:spLocks noGrp="1"/>
          </p:cNvSpPr>
          <p:nvPr>
            <p:ph type="body" sz="quarter" idx="17"/>
          </p:nvPr>
        </p:nvSpPr>
        <p:spPr/>
        <p:txBody>
          <a:bodyPr/>
          <a:lstStyle/>
          <a:p>
            <a:r>
              <a:rPr lang="en-US" dirty="0"/>
              <a:t>Approved for Public Release; Distribution Unlimited: PA CLEARANCE Case Number: 2024-0352</a:t>
            </a:r>
          </a:p>
          <a:p>
            <a:endParaRPr lang="en-US" dirty="0"/>
          </a:p>
        </p:txBody>
      </p:sp>
      <p:sp>
        <p:nvSpPr>
          <p:cNvPr id="7" name="Rectangle 6">
            <a:extLst>
              <a:ext uri="{FF2B5EF4-FFF2-40B4-BE49-F238E27FC236}">
                <a16:creationId xmlns:a16="http://schemas.microsoft.com/office/drawing/2014/main" id="{4811E732-00EA-716D-005D-A419976B2412}"/>
              </a:ext>
            </a:extLst>
          </p:cNvPr>
          <p:cNvSpPr/>
          <p:nvPr/>
        </p:nvSpPr>
        <p:spPr>
          <a:xfrm>
            <a:off x="3667124" y="5972175"/>
            <a:ext cx="1685925" cy="257175"/>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A58917-32CC-35EE-5474-38AA83AC9252}"/>
              </a:ext>
            </a:extLst>
          </p:cNvPr>
          <p:cNvSpPr/>
          <p:nvPr/>
        </p:nvSpPr>
        <p:spPr>
          <a:xfrm>
            <a:off x="3667124" y="1551250"/>
            <a:ext cx="1685925" cy="257175"/>
          </a:xfrm>
          <a:prstGeom prst="rect">
            <a:avLst/>
          </a:prstGeom>
          <a:noFill/>
          <a:ln w="317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02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5E7C-D2CE-0614-6F98-0689B263F867}"/>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AED31E3-DB6E-80FE-8C98-26138DA50475}"/>
              </a:ext>
            </a:extLst>
          </p:cNvPr>
          <p:cNvSpPr>
            <a:spLocks noGrp="1"/>
          </p:cNvSpPr>
          <p:nvPr>
            <p:ph idx="1"/>
          </p:nvPr>
        </p:nvSpPr>
        <p:spPr/>
        <p:txBody>
          <a:bodyPr>
            <a:normAutofit/>
          </a:bodyPr>
          <a:lstStyle/>
          <a:p>
            <a:pPr marL="0" indent="0" algn="l">
              <a:buNone/>
            </a:pPr>
            <a:r>
              <a:rPr lang="en-US" sz="1800" b="0" i="0" u="none" strike="noStrike" baseline="0" dirty="0">
                <a:latin typeface="Times New Roman" panose="02020603050405020304" pitchFamily="18" charset="0"/>
                <a:cs typeface="Times New Roman" panose="02020603050405020304" pitchFamily="18" charset="0"/>
              </a:rPr>
              <a:t>Combating influence campaigns necessitates a multi-faceted approach across the interconnected realms of Debates, Fake News, and Propaganda. </a:t>
            </a:r>
          </a:p>
          <a:p>
            <a:pPr lvl="1"/>
            <a:r>
              <a:rPr lang="en-US" sz="1800" b="1" dirty="0">
                <a:latin typeface="Times New Roman" panose="02020603050405020304" pitchFamily="18" charset="0"/>
                <a:cs typeface="Times New Roman" panose="02020603050405020304" pitchFamily="18" charset="0"/>
              </a:rPr>
              <a:t>Fake news (facts)</a:t>
            </a:r>
            <a:r>
              <a:rPr lang="en-US" sz="1800" dirty="0">
                <a:latin typeface="Times New Roman" panose="02020603050405020304" pitchFamily="18" charset="0"/>
                <a:cs typeface="Times New Roman" panose="02020603050405020304" pitchFamily="18" charset="0"/>
              </a:rPr>
              <a:t>: deliberate disinformation and unintentional misinformation, such as inaccurate captions or translations, and satire taken seriously. Check the reputation of the source, validate images and videos to identify manipulation, and employ fact-checking websites.</a:t>
            </a:r>
          </a:p>
          <a:p>
            <a:pPr lvl="1"/>
            <a:r>
              <a:rPr lang="en-US" sz="1800" b="1" dirty="0">
                <a:latin typeface="Times New Roman" panose="02020603050405020304" pitchFamily="18" charset="0"/>
                <a:cs typeface="Times New Roman" panose="02020603050405020304" pitchFamily="18" charset="0"/>
              </a:rPr>
              <a:t>Debates (facts + technique):</a:t>
            </a:r>
            <a:r>
              <a:rPr lang="en-US" sz="1800" dirty="0">
                <a:latin typeface="Times New Roman" panose="02020603050405020304" pitchFamily="18" charset="0"/>
                <a:cs typeface="Times New Roman" panose="02020603050405020304" pitchFamily="18" charset="0"/>
              </a:rPr>
              <a:t> structured discussions or formal arguments on specific topics, where participants present opposing views. They rely on logical reasoning, factual evidence, and articulate expression to persuade. </a:t>
            </a:r>
          </a:p>
          <a:p>
            <a:pPr lvl="1"/>
            <a:r>
              <a:rPr lang="en-US" sz="1800" b="1" dirty="0">
                <a:latin typeface="Times New Roman" panose="02020603050405020304" pitchFamily="18" charset="0"/>
                <a:cs typeface="Times New Roman" panose="02020603050405020304" pitchFamily="18" charset="0"/>
              </a:rPr>
              <a:t>Propaganda (selective facts + misleading techniques):</a:t>
            </a:r>
            <a:r>
              <a:rPr lang="en-US" sz="1800" dirty="0">
                <a:latin typeface="Times New Roman" panose="02020603050405020304" pitchFamily="18" charset="0"/>
                <a:cs typeface="Times New Roman" panose="02020603050405020304" pitchFamily="18" charset="0"/>
              </a:rPr>
              <a:t> Careful use of rhetoric and presentation skills can sway opinions, sometimes independent of the factual correctness of the arguments. </a:t>
            </a:r>
            <a:r>
              <a:rPr lang="en-US" dirty="0"/>
              <a:t>P</a:t>
            </a:r>
            <a:r>
              <a:rPr lang="en-US" sz="1800" dirty="0">
                <a:latin typeface="Times New Roman" panose="02020603050405020304" pitchFamily="18" charset="0"/>
                <a:cs typeface="Times New Roman" panose="02020603050405020304" pitchFamily="18" charset="0"/>
              </a:rPr>
              <a:t>resenting information in a biased or misleading manner, using emotional appeal, selective truths, and sometimes outright falsehoods to achieve a specific agenda.</a:t>
            </a:r>
            <a:endParaRPr lang="en-US" sz="1800" b="0" i="0" u="none" strike="noStrike" baseline="0" dirty="0">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99679B91-DFBE-5E27-7271-CB64C0C3830F}"/>
              </a:ext>
            </a:extLst>
          </p:cNvPr>
          <p:cNvSpPr>
            <a:spLocks noGrp="1"/>
          </p:cNvSpPr>
          <p:nvPr>
            <p:ph type="body" sz="quarter" idx="17"/>
          </p:nvPr>
        </p:nvSpPr>
        <p:spPr>
          <a:xfrm>
            <a:off x="8657990" y="6622255"/>
            <a:ext cx="3324969" cy="150440"/>
          </a:xfrm>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78668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D7E5D-27BF-1118-A87B-1C61BAABBB58}"/>
              </a:ext>
            </a:extLst>
          </p:cNvPr>
          <p:cNvSpPr>
            <a:spLocks noGrp="1"/>
          </p:cNvSpPr>
          <p:nvPr>
            <p:ph type="title"/>
          </p:nvPr>
        </p:nvSpPr>
        <p:spPr>
          <a:xfrm>
            <a:off x="486508" y="571250"/>
            <a:ext cx="10515600" cy="637515"/>
          </a:xfrm>
        </p:spPr>
        <p:txBody>
          <a:bodyPr/>
          <a:lstStyle/>
          <a:p>
            <a:r>
              <a:rPr lang="en-US" dirty="0"/>
              <a:t>Challenges and Approach</a:t>
            </a:r>
          </a:p>
        </p:txBody>
      </p:sp>
      <p:graphicFrame>
        <p:nvGraphicFramePr>
          <p:cNvPr id="5" name="Table 4">
            <a:extLst>
              <a:ext uri="{FF2B5EF4-FFF2-40B4-BE49-F238E27FC236}">
                <a16:creationId xmlns:a16="http://schemas.microsoft.com/office/drawing/2014/main" id="{799C71BD-F42B-FF3A-D112-E0343B07CFE0}"/>
              </a:ext>
            </a:extLst>
          </p:cNvPr>
          <p:cNvGraphicFramePr>
            <a:graphicFrameLocks noGrp="1"/>
          </p:cNvGraphicFramePr>
          <p:nvPr>
            <p:extLst>
              <p:ext uri="{D42A27DB-BD31-4B8C-83A1-F6EECF244321}">
                <p14:modId xmlns:p14="http://schemas.microsoft.com/office/powerpoint/2010/main" val="3507823493"/>
              </p:ext>
            </p:extLst>
          </p:nvPr>
        </p:nvGraphicFramePr>
        <p:xfrm>
          <a:off x="200967" y="1266818"/>
          <a:ext cx="11907297" cy="4145280"/>
        </p:xfrm>
        <a:graphic>
          <a:graphicData uri="http://schemas.openxmlformats.org/drawingml/2006/table">
            <a:tbl>
              <a:tblPr firstRow="1" bandRow="1">
                <a:tableStyleId>{5C22544A-7EE6-4342-B048-85BDC9FD1C3A}</a:tableStyleId>
              </a:tblPr>
              <a:tblGrid>
                <a:gridCol w="5666944">
                  <a:extLst>
                    <a:ext uri="{9D8B030D-6E8A-4147-A177-3AD203B41FA5}">
                      <a16:colId xmlns:a16="http://schemas.microsoft.com/office/drawing/2014/main" val="3775733796"/>
                    </a:ext>
                  </a:extLst>
                </a:gridCol>
                <a:gridCol w="6240353">
                  <a:extLst>
                    <a:ext uri="{9D8B030D-6E8A-4147-A177-3AD203B41FA5}">
                      <a16:colId xmlns:a16="http://schemas.microsoft.com/office/drawing/2014/main" val="3050270855"/>
                    </a:ext>
                  </a:extLst>
                </a:gridCol>
              </a:tblGrid>
              <a:tr h="370840">
                <a:tc>
                  <a:txBody>
                    <a:bodyPr/>
                    <a:lstStyle/>
                    <a:p>
                      <a:pPr algn="ctr"/>
                      <a:r>
                        <a:rPr lang="en-US" sz="2000" dirty="0">
                          <a:latin typeface="Times New Roman" panose="02020603050405020304" pitchFamily="18" charset="0"/>
                          <a:cs typeface="Times New Roman" panose="02020603050405020304" pitchFamily="18" charset="0"/>
                        </a:rPr>
                        <a:t>Challenge</a:t>
                      </a:r>
                    </a:p>
                  </a:txBody>
                  <a:tcPr/>
                </a:tc>
                <a:tc>
                  <a:txBody>
                    <a:bodyPr/>
                    <a:lstStyle/>
                    <a:p>
                      <a:pPr algn="ctr"/>
                      <a:r>
                        <a:rPr lang="en-US" sz="2000" dirty="0">
                          <a:latin typeface="Times New Roman" panose="02020603050405020304" pitchFamily="18" charset="0"/>
                          <a:cs typeface="Times New Roman" panose="02020603050405020304" pitchFamily="18" charset="0"/>
                        </a:rPr>
                        <a:t>Approach</a:t>
                      </a:r>
                    </a:p>
                  </a:txBody>
                  <a:tcPr/>
                </a:tc>
                <a:extLst>
                  <a:ext uri="{0D108BD9-81ED-4DB2-BD59-A6C34878D82A}">
                    <a16:rowId xmlns:a16="http://schemas.microsoft.com/office/drawing/2014/main" val="2069181351"/>
                  </a:ext>
                </a:extLst>
              </a:tr>
              <a:tr h="370840">
                <a:tc>
                  <a:txBody>
                    <a:bodyPr/>
                    <a:lstStyle/>
                    <a:p>
                      <a:pPr algn="ctr"/>
                      <a:r>
                        <a:rPr lang="en-US" dirty="0">
                          <a:latin typeface="Times New Roman" panose="02020603050405020304" pitchFamily="18" charset="0"/>
                          <a:cs typeface="Times New Roman" panose="02020603050405020304" pitchFamily="18" charset="0"/>
                        </a:rPr>
                        <a:t>Wikipedia is huge over 1.3 Million Article Pairs between RU and EN</a:t>
                      </a:r>
                    </a:p>
                  </a:txBody>
                  <a:tcPr/>
                </a:tc>
                <a:tc>
                  <a:txBody>
                    <a:bodyPr/>
                    <a:lstStyle/>
                    <a:p>
                      <a:r>
                        <a:rPr lang="en-US" dirty="0">
                          <a:latin typeface="Times New Roman" panose="02020603050405020304" pitchFamily="18" charset="0"/>
                          <a:cs typeface="Times New Roman" panose="02020603050405020304" pitchFamily="18" charset="0"/>
                        </a:rPr>
                        <a:t>Generate a targeted Wikipedia dataset that in Russian have references to known state sponsored news such as tass.ru</a:t>
                      </a:r>
                    </a:p>
                  </a:txBody>
                  <a:tcPr/>
                </a:tc>
                <a:extLst>
                  <a:ext uri="{0D108BD9-81ED-4DB2-BD59-A6C34878D82A}">
                    <a16:rowId xmlns:a16="http://schemas.microsoft.com/office/drawing/2014/main" val="3481666769"/>
                  </a:ext>
                </a:extLst>
              </a:tr>
              <a:tr h="370840">
                <a:tc>
                  <a:txBody>
                    <a:bodyPr/>
                    <a:lstStyle/>
                    <a:p>
                      <a:pPr algn="ctr"/>
                      <a:r>
                        <a:rPr lang="en-US" dirty="0">
                          <a:latin typeface="Times New Roman" panose="02020603050405020304" pitchFamily="18" charset="0"/>
                          <a:cs typeface="Times New Roman" panose="02020603050405020304" pitchFamily="18" charset="0"/>
                        </a:rPr>
                        <a:t>Need to focus on narrative sections</a:t>
                      </a:r>
                    </a:p>
                  </a:txBody>
                  <a:tcPr/>
                </a:tc>
                <a:tc>
                  <a:txBody>
                    <a:bodyPr/>
                    <a:lstStyle/>
                    <a:p>
                      <a:r>
                        <a:rPr lang="en-US" dirty="0">
                          <a:latin typeface="Times New Roman" panose="02020603050405020304" pitchFamily="18" charset="0"/>
                          <a:cs typeface="Times New Roman" panose="02020603050405020304" pitchFamily="18" charset="0"/>
                        </a:rPr>
                        <a:t>Remove bibliographic, discographic, or accolade sections. Remove tables, HTML, and excessive white space</a:t>
                      </a:r>
                    </a:p>
                  </a:txBody>
                  <a:tcPr/>
                </a:tc>
                <a:extLst>
                  <a:ext uri="{0D108BD9-81ED-4DB2-BD59-A6C34878D82A}">
                    <a16:rowId xmlns:a16="http://schemas.microsoft.com/office/drawing/2014/main" val="4261679434"/>
                  </a:ext>
                </a:extLst>
              </a:tr>
              <a:tr h="370840">
                <a:tc>
                  <a:txBody>
                    <a:bodyPr/>
                    <a:lstStyle/>
                    <a:p>
                      <a:pPr algn="ctr"/>
                      <a:r>
                        <a:rPr lang="en-US" dirty="0">
                          <a:latin typeface="Times New Roman" panose="02020603050405020304" pitchFamily="18" charset="0"/>
                          <a:cs typeface="Times New Roman" panose="02020603050405020304" pitchFamily="18" charset="0"/>
                        </a:rPr>
                        <a:t>Generate Questions that can be used to extract propaganda</a:t>
                      </a:r>
                    </a:p>
                  </a:txBody>
                  <a:tcPr/>
                </a:tc>
                <a:tc>
                  <a:txBody>
                    <a:bodyPr/>
                    <a:lstStyle/>
                    <a:p>
                      <a:r>
                        <a:rPr lang="en-US" dirty="0">
                          <a:latin typeface="Times New Roman" panose="02020603050405020304" pitchFamily="18" charset="0"/>
                          <a:cs typeface="Times New Roman" panose="02020603050405020304" pitchFamily="18" charset="0"/>
                        </a:rPr>
                        <a:t>Utilize an existing propaganda detection dataset for developing questions, performing statistical analysis, and using the top questions as features</a:t>
                      </a:r>
                    </a:p>
                  </a:txBody>
                  <a:tcPr/>
                </a:tc>
                <a:extLst>
                  <a:ext uri="{0D108BD9-81ED-4DB2-BD59-A6C34878D82A}">
                    <a16:rowId xmlns:a16="http://schemas.microsoft.com/office/drawing/2014/main" val="270436472"/>
                  </a:ext>
                </a:extLst>
              </a:tr>
              <a:tr h="370840">
                <a:tc>
                  <a:txBody>
                    <a:bodyPr/>
                    <a:lstStyle/>
                    <a:p>
                      <a:pPr algn="ctr"/>
                      <a:r>
                        <a:rPr lang="en-US" dirty="0">
                          <a:latin typeface="Times New Roman" panose="02020603050405020304" pitchFamily="18" charset="0"/>
                          <a:cs typeface="Times New Roman" panose="02020603050405020304" pitchFamily="18" charset="0"/>
                        </a:rPr>
                        <a:t>Cross-lingual Question Answering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Apply translation to get 4 datasets: Russian (RU), English (EN), Russian to English (RU2EN) and English to Russian (EN2RU).</a:t>
                      </a:r>
                    </a:p>
                    <a:p>
                      <a:r>
                        <a:rPr lang="en-US" dirty="0">
                          <a:latin typeface="Times New Roman" panose="02020603050405020304" pitchFamily="18" charset="0"/>
                          <a:cs typeface="Times New Roman" panose="02020603050405020304" pitchFamily="18" charset="0"/>
                        </a:rPr>
                        <a:t>Also translate questions into Russian.</a:t>
                      </a:r>
                    </a:p>
                  </a:txBody>
                  <a:tcPr/>
                </a:tc>
                <a:extLst>
                  <a:ext uri="{0D108BD9-81ED-4DB2-BD59-A6C34878D82A}">
                    <a16:rowId xmlns:a16="http://schemas.microsoft.com/office/drawing/2014/main" val="3011630842"/>
                  </a:ext>
                </a:extLst>
              </a:tr>
              <a:tr h="370840">
                <a:tc>
                  <a:txBody>
                    <a:bodyPr/>
                    <a:lstStyle/>
                    <a:p>
                      <a:pPr algn="ctr"/>
                      <a:r>
                        <a:rPr lang="en-US" dirty="0">
                          <a:latin typeface="Times New Roman" panose="02020603050405020304" pitchFamily="18" charset="0"/>
                          <a:cs typeface="Times New Roman" panose="02020603050405020304" pitchFamily="18" charset="0"/>
                        </a:rPr>
                        <a:t>Highlight areas of disagreement and agreement between RU and 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Utilize Answers to Questions for comparing and ranking articles </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93316952"/>
                  </a:ext>
                </a:extLst>
              </a:tr>
            </a:tbl>
          </a:graphicData>
        </a:graphic>
      </p:graphicFrame>
      <p:sp>
        <p:nvSpPr>
          <p:cNvPr id="3" name="Text Placeholder 3">
            <a:extLst>
              <a:ext uri="{FF2B5EF4-FFF2-40B4-BE49-F238E27FC236}">
                <a16:creationId xmlns:a16="http://schemas.microsoft.com/office/drawing/2014/main" id="{B841791C-928D-3CF1-A441-2AE1FD978017}"/>
              </a:ext>
            </a:extLst>
          </p:cNvPr>
          <p:cNvSpPr>
            <a:spLocks noGrp="1"/>
          </p:cNvSpPr>
          <p:nvPr>
            <p:ph type="body" sz="quarter" idx="17"/>
          </p:nvPr>
        </p:nvSpPr>
        <p:spPr>
          <a:xfrm>
            <a:off x="7945996" y="6622255"/>
            <a:ext cx="3324969" cy="150440"/>
          </a:xfrm>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3064806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2874D-FB53-79BF-34EE-1AD1FFAA041B}"/>
              </a:ext>
            </a:extLst>
          </p:cNvPr>
          <p:cNvSpPr>
            <a:spLocks noGrp="1"/>
          </p:cNvSpPr>
          <p:nvPr>
            <p:ph type="title"/>
          </p:nvPr>
        </p:nvSpPr>
        <p:spPr>
          <a:xfrm>
            <a:off x="406121" y="368979"/>
            <a:ext cx="10515600" cy="637515"/>
          </a:xfrm>
        </p:spPr>
        <p:txBody>
          <a:bodyPr>
            <a:normAutofit fontScale="90000"/>
          </a:bodyPr>
          <a:lstStyle/>
          <a:p>
            <a:r>
              <a:rPr lang="en-US" sz="2800" dirty="0"/>
              <a:t>Challenge 1 Approach: </a:t>
            </a:r>
            <a:r>
              <a:rPr lang="en-US" sz="2800" dirty="0">
                <a:latin typeface="Times New Roman" panose="02020603050405020304" pitchFamily="18" charset="0"/>
                <a:cs typeface="Times New Roman" panose="02020603050405020304" pitchFamily="18" charset="0"/>
              </a:rPr>
              <a:t>Focus on .</a:t>
            </a:r>
            <a:r>
              <a:rPr lang="en-US" sz="2800" dirty="0" err="1">
                <a:latin typeface="Times New Roman" panose="02020603050405020304" pitchFamily="18" charset="0"/>
                <a:cs typeface="Times New Roman" panose="02020603050405020304" pitchFamily="18" charset="0"/>
              </a:rPr>
              <a:t>ru</a:t>
            </a:r>
            <a:r>
              <a:rPr lang="en-US" sz="2800" dirty="0">
                <a:latin typeface="Times New Roman" panose="02020603050405020304" pitchFamily="18" charset="0"/>
                <a:cs typeface="Times New Roman" panose="02020603050405020304" pitchFamily="18" charset="0"/>
              </a:rPr>
              <a:t> domain to g</a:t>
            </a:r>
            <a:r>
              <a:rPr lang="it-IT" sz="2800" dirty="0">
                <a:latin typeface="Times New Roman" panose="02020603050405020304" pitchFamily="18" charset="0"/>
                <a:cs typeface="Times New Roman" panose="02020603050405020304" pitchFamily="18" charset="0"/>
              </a:rPr>
              <a:t>enerate a targeted dataset</a:t>
            </a:r>
            <a:endParaRPr lang="en-US" sz="2800" dirty="0"/>
          </a:p>
        </p:txBody>
      </p:sp>
      <p:sp>
        <p:nvSpPr>
          <p:cNvPr id="4" name="Text Placeholder 3">
            <a:extLst>
              <a:ext uri="{FF2B5EF4-FFF2-40B4-BE49-F238E27FC236}">
                <a16:creationId xmlns:a16="http://schemas.microsoft.com/office/drawing/2014/main" id="{25241730-C058-80A1-7BDB-7340D6B4661E}"/>
              </a:ext>
            </a:extLst>
          </p:cNvPr>
          <p:cNvSpPr>
            <a:spLocks noGrp="1"/>
          </p:cNvSpPr>
          <p:nvPr>
            <p:ph type="body" sz="quarter" idx="17"/>
          </p:nvPr>
        </p:nvSpPr>
        <p:spPr/>
        <p:txBody>
          <a:bodyPr/>
          <a:lstStyle/>
          <a:p>
            <a:r>
              <a:rPr lang="en-US" dirty="0"/>
              <a:t>Approved for Public Release; Distribution Unlimited: PA CLEARANCE Case Number: 2024-0352</a:t>
            </a:r>
          </a:p>
          <a:p>
            <a:endParaRPr lang="en-US" dirty="0"/>
          </a:p>
        </p:txBody>
      </p:sp>
      <p:sp>
        <p:nvSpPr>
          <p:cNvPr id="5" name="Content Placeholder 2">
            <a:extLst>
              <a:ext uri="{FF2B5EF4-FFF2-40B4-BE49-F238E27FC236}">
                <a16:creationId xmlns:a16="http://schemas.microsoft.com/office/drawing/2014/main" id="{74F92301-7191-8DED-6F78-AF3713BD31C6}"/>
              </a:ext>
            </a:extLst>
          </p:cNvPr>
          <p:cNvSpPr>
            <a:spLocks noGrp="1"/>
          </p:cNvSpPr>
          <p:nvPr>
            <p:ph idx="1"/>
          </p:nvPr>
        </p:nvSpPr>
        <p:spPr>
          <a:xfrm>
            <a:off x="565150" y="1323470"/>
            <a:ext cx="5308600" cy="5022243"/>
          </a:xfrm>
        </p:spPr>
        <p:txBody>
          <a:bodyPr/>
          <a:lstStyle/>
          <a:p>
            <a:pPr marL="0" indent="0">
              <a:buNone/>
            </a:pPr>
            <a:r>
              <a:rPr lang="en-US" dirty="0"/>
              <a:t>We go </a:t>
            </a:r>
            <a:r>
              <a:rPr lang="en-US" b="1" dirty="0"/>
              <a:t>from 1,308,962 to </a:t>
            </a:r>
            <a:r>
              <a:rPr lang="en-US" b="1" dirty="0">
                <a:latin typeface="Times New Roman" panose="02020603050405020304" pitchFamily="18" charset="0"/>
                <a:cs typeface="Times New Roman" panose="02020603050405020304" pitchFamily="18" charset="0"/>
              </a:rPr>
              <a:t>22,046 </a:t>
            </a:r>
            <a:r>
              <a:rPr lang="en-US" dirty="0">
                <a:latin typeface="Times New Roman" panose="02020603050405020304" pitchFamily="18" charset="0"/>
                <a:cs typeface="Times New Roman" panose="02020603050405020304" pitchFamily="18" charset="0"/>
              </a:rPr>
              <a:t>article pairs.</a:t>
            </a:r>
            <a:endParaRPr lang="en-US" dirty="0"/>
          </a:p>
          <a:p>
            <a:pPr marL="0" indent="0">
              <a:buNone/>
            </a:pPr>
            <a:r>
              <a:rPr lang="en-US" dirty="0"/>
              <a:t>30 Russian news sites that are likely to contain propaganda: ’lenta.ru’, ’kommersant.ru’, ’ria.ru’, ’tass.ru’, ’rg.ru’, ’gazeta.ru’, ’rbc.ru’, ’kremlin.ru’, ’interfax.ru’, ’demoscope.ru’, ’vedomosti.ru’, ’kp.ru’, ’regnum.ru’, ’vesti.ru’, ’echo.msk.ru’, ’novayagazeta.ru’, ’ng.ru’, ’rian.ru’, ’publication.pravo.gov.ru’, ’1tv.ru’, ’vz.ru’, ’iz.ru’, ’aif.ru’, ’rosbalt.ru’, ’izvestia.ru’, ’intermedia.ru’, ’top.rbc.ru’, ’polit.ru’, ’fontanka.ru’, ’ntv.ru’. </a:t>
            </a:r>
          </a:p>
          <a:p>
            <a:pPr marL="0" indent="0">
              <a:buNone/>
            </a:pPr>
            <a:r>
              <a:rPr lang="en-US" dirty="0">
                <a:latin typeface="Times New Roman" panose="02020603050405020304" pitchFamily="18" charset="0"/>
                <a:cs typeface="Times New Roman" panose="02020603050405020304" pitchFamily="18" charset="0"/>
              </a:rPr>
              <a:t>Focus on articles that have at least 2 narrative sections and a total article char of at least 2000.</a:t>
            </a:r>
            <a:endParaRPr lang="en-US" dirty="0"/>
          </a:p>
        </p:txBody>
      </p:sp>
      <p:pic>
        <p:nvPicPr>
          <p:cNvPr id="6" name="Picture 5">
            <a:extLst>
              <a:ext uri="{FF2B5EF4-FFF2-40B4-BE49-F238E27FC236}">
                <a16:creationId xmlns:a16="http://schemas.microsoft.com/office/drawing/2014/main" id="{C234CF1E-B9C0-64C4-BA86-BC6513A1913D}"/>
              </a:ext>
            </a:extLst>
          </p:cNvPr>
          <p:cNvPicPr>
            <a:picLocks noChangeAspect="1"/>
          </p:cNvPicPr>
          <p:nvPr/>
        </p:nvPicPr>
        <p:blipFill>
          <a:blip r:embed="rId2"/>
          <a:stretch>
            <a:fillRect/>
          </a:stretch>
        </p:blipFill>
        <p:spPr>
          <a:xfrm>
            <a:off x="6015613" y="950534"/>
            <a:ext cx="6041094" cy="5621365"/>
          </a:xfrm>
          <a:prstGeom prst="rect">
            <a:avLst/>
          </a:prstGeom>
        </p:spPr>
      </p:pic>
    </p:spTree>
    <p:extLst>
      <p:ext uri="{BB962C8B-B14F-4D97-AF65-F5344CB8AC3E}">
        <p14:creationId xmlns:p14="http://schemas.microsoft.com/office/powerpoint/2010/main" val="230472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D099-B74A-04CA-F401-3BDD516B781D}"/>
              </a:ext>
            </a:extLst>
          </p:cNvPr>
          <p:cNvSpPr>
            <a:spLocks noGrp="1"/>
          </p:cNvSpPr>
          <p:nvPr>
            <p:ph type="title"/>
          </p:nvPr>
        </p:nvSpPr>
        <p:spPr/>
        <p:txBody>
          <a:bodyPr/>
          <a:lstStyle/>
          <a:p>
            <a:r>
              <a:rPr lang="en-US" dirty="0"/>
              <a:t>Top L</a:t>
            </a:r>
            <a:r>
              <a:rPr lang="en-US" sz="3200" b="0" i="0" u="none" strike="noStrike" baseline="0" dirty="0"/>
              <a:t>inks to other Wikipedia pages</a:t>
            </a:r>
            <a:endParaRPr lang="en-US" dirty="0"/>
          </a:p>
        </p:txBody>
      </p:sp>
      <p:sp>
        <p:nvSpPr>
          <p:cNvPr id="3" name="Content Placeholder 2">
            <a:extLst>
              <a:ext uri="{FF2B5EF4-FFF2-40B4-BE49-F238E27FC236}">
                <a16:creationId xmlns:a16="http://schemas.microsoft.com/office/drawing/2014/main" id="{CDE98AD4-CD63-6E02-E606-7620CDF17E44}"/>
              </a:ext>
            </a:extLst>
          </p:cNvPr>
          <p:cNvSpPr>
            <a:spLocks noGrp="1"/>
          </p:cNvSpPr>
          <p:nvPr>
            <p:ph idx="1"/>
          </p:nvPr>
        </p:nvSpPr>
        <p:spPr>
          <a:xfrm>
            <a:off x="281354" y="1335416"/>
            <a:ext cx="11711354" cy="5022243"/>
          </a:xfrm>
        </p:spPr>
        <p:txBody>
          <a:bodyPr/>
          <a:lstStyle/>
          <a:p>
            <a:pPr marL="0" indent="0" algn="l">
              <a:buNone/>
            </a:pPr>
            <a:r>
              <a:rPr lang="en-US" dirty="0"/>
              <a:t>After </a:t>
            </a:r>
            <a:r>
              <a:rPr lang="en-US" sz="1800" b="0" i="0" u="none" strike="noStrike" baseline="0" dirty="0"/>
              <a:t>Filter 2, the pages related to the USA, France, Russia, Germany, and the UK were the most linked in Russian Wikipedia and Living People category, The New York Times, Russia, France, and the Association Football in English Wikipedia.</a:t>
            </a:r>
          </a:p>
          <a:p>
            <a:pPr marL="0" indent="0" algn="l">
              <a:buNone/>
            </a:pPr>
            <a:endParaRPr lang="en-US" dirty="0"/>
          </a:p>
        </p:txBody>
      </p:sp>
      <p:sp>
        <p:nvSpPr>
          <p:cNvPr id="4" name="Text Placeholder 3">
            <a:extLst>
              <a:ext uri="{FF2B5EF4-FFF2-40B4-BE49-F238E27FC236}">
                <a16:creationId xmlns:a16="http://schemas.microsoft.com/office/drawing/2014/main" id="{D42F1880-42CA-26B9-FBE8-A1E3DC3D1BC8}"/>
              </a:ext>
            </a:extLst>
          </p:cNvPr>
          <p:cNvSpPr>
            <a:spLocks noGrp="1"/>
          </p:cNvSpPr>
          <p:nvPr>
            <p:ph type="body" sz="quarter" idx="17"/>
          </p:nvPr>
        </p:nvSpPr>
        <p:spPr/>
        <p:txBody>
          <a:bodyPr/>
          <a:lstStyle/>
          <a:p>
            <a:r>
              <a:rPr lang="en-US" dirty="0"/>
              <a:t>Approved for Public Release; Distribution Unlimited: PA CLEARANCE Case Number: 2024-0352</a:t>
            </a:r>
          </a:p>
        </p:txBody>
      </p:sp>
      <p:pic>
        <p:nvPicPr>
          <p:cNvPr id="6" name="Picture 5">
            <a:extLst>
              <a:ext uri="{FF2B5EF4-FFF2-40B4-BE49-F238E27FC236}">
                <a16:creationId xmlns:a16="http://schemas.microsoft.com/office/drawing/2014/main" id="{62C7644B-EB32-F4E0-768F-C8F7CE4E1272}"/>
              </a:ext>
            </a:extLst>
          </p:cNvPr>
          <p:cNvPicPr>
            <a:picLocks noChangeAspect="1"/>
          </p:cNvPicPr>
          <p:nvPr/>
        </p:nvPicPr>
        <p:blipFill>
          <a:blip r:embed="rId2"/>
          <a:stretch>
            <a:fillRect/>
          </a:stretch>
        </p:blipFill>
        <p:spPr>
          <a:xfrm>
            <a:off x="1360432" y="2413122"/>
            <a:ext cx="9032076" cy="3681373"/>
          </a:xfrm>
          <a:prstGeom prst="rect">
            <a:avLst/>
          </a:prstGeom>
        </p:spPr>
      </p:pic>
      <p:sp>
        <p:nvSpPr>
          <p:cNvPr id="7" name="TextBox 6">
            <a:extLst>
              <a:ext uri="{FF2B5EF4-FFF2-40B4-BE49-F238E27FC236}">
                <a16:creationId xmlns:a16="http://schemas.microsoft.com/office/drawing/2014/main" id="{E2A17785-21E7-8A73-039B-A649BDAEEDF3}"/>
              </a:ext>
            </a:extLst>
          </p:cNvPr>
          <p:cNvSpPr txBox="1"/>
          <p:nvPr/>
        </p:nvSpPr>
        <p:spPr>
          <a:xfrm>
            <a:off x="281354" y="2049624"/>
            <a:ext cx="6096000" cy="369332"/>
          </a:xfrm>
          <a:prstGeom prst="rect">
            <a:avLst/>
          </a:prstGeom>
          <a:noFill/>
        </p:spPr>
        <p:txBody>
          <a:bodyPr wrap="square">
            <a:spAutoFit/>
          </a:bodyPr>
          <a:lstStyle/>
          <a:p>
            <a:pPr marL="0" indent="0" algn="l">
              <a:buNone/>
            </a:pPr>
            <a:r>
              <a:rPr lang="en-US" dirty="0">
                <a:latin typeface="Times New Roman" panose="02020603050405020304" pitchFamily="18" charset="0"/>
                <a:cs typeface="Times New Roman" panose="02020603050405020304" pitchFamily="18" charset="0"/>
              </a:rPr>
              <a:t>After Filter 3:</a:t>
            </a:r>
          </a:p>
        </p:txBody>
      </p:sp>
    </p:spTree>
    <p:extLst>
      <p:ext uri="{BB962C8B-B14F-4D97-AF65-F5344CB8AC3E}">
        <p14:creationId xmlns:p14="http://schemas.microsoft.com/office/powerpoint/2010/main" val="56456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C74DC6-ABF8-9847-6FCF-E82009C43456}"/>
              </a:ext>
            </a:extLst>
          </p:cNvPr>
          <p:cNvSpPr>
            <a:spLocks noGrp="1"/>
          </p:cNvSpPr>
          <p:nvPr>
            <p:ph idx="1"/>
          </p:nvPr>
        </p:nvSpPr>
        <p:spPr/>
        <p:txBody>
          <a:bodyPr/>
          <a:lstStyle/>
          <a:p>
            <a:pPr marL="0" indent="0">
              <a:buNone/>
            </a:pPr>
            <a:r>
              <a:rPr lang="en-US" dirty="0"/>
              <a:t>Remove tables, HTML, and excessive white space.</a:t>
            </a:r>
          </a:p>
          <a:p>
            <a:pPr marL="0" indent="0">
              <a:buNone/>
            </a:pPr>
            <a:r>
              <a:rPr lang="en-US" dirty="0"/>
              <a:t>Remove sections that start with:</a:t>
            </a:r>
          </a:p>
          <a:p>
            <a:pPr marL="457200" lvl="1" indent="0">
              <a:buNone/>
            </a:pPr>
            <a:r>
              <a:rPr lang="en-US" dirty="0"/>
              <a:t>For English: [references, links, see, notes, further, sources, awards, club, results, </a:t>
            </a:r>
            <a:r>
              <a:rPr lang="en-US" dirty="0" err="1"/>
              <a:t>honours</a:t>
            </a:r>
            <a:r>
              <a:rPr lang="en-US" dirty="0"/>
              <a:t>, statistics, charts, works, cast, gallery, filmography, music, media, film, events, singles, discography, citations, league, team, games, video, record, albums, series, teams, nominations, literature, books, footnotes, certifications, honors, publications, records, appearances]</a:t>
            </a:r>
          </a:p>
          <a:p>
            <a:pPr marL="457200" lvl="1" indent="0">
              <a:buNone/>
            </a:pPr>
            <a:r>
              <a:rPr lang="en-US" dirty="0"/>
              <a:t>For Russian: [</a:t>
            </a:r>
            <a:r>
              <a:rPr lang="az-Cyrl-AZ" dirty="0"/>
              <a:t>примечания, ссылки, литература, также, см, награды, достижения, источники, результаты, ролях, фильмография, галерея, достопримечательности, демография, композиций, участники, дискография, чарты, творчество, работы, номинации, альбомы, публикации, синглы, сочинения, фотогалерея, труды, финала, книги, кино, матч, финалы, команды, музыка, выступления, медалисты, матчи, премии, фильмы] </a:t>
            </a:r>
            <a:endParaRPr lang="en-US" dirty="0"/>
          </a:p>
        </p:txBody>
      </p:sp>
      <p:sp>
        <p:nvSpPr>
          <p:cNvPr id="4" name="Text Placeholder 3">
            <a:extLst>
              <a:ext uri="{FF2B5EF4-FFF2-40B4-BE49-F238E27FC236}">
                <a16:creationId xmlns:a16="http://schemas.microsoft.com/office/drawing/2014/main" id="{E1FC047E-D82C-D99D-AC90-841208FB61B2}"/>
              </a:ext>
            </a:extLst>
          </p:cNvPr>
          <p:cNvSpPr>
            <a:spLocks noGrp="1"/>
          </p:cNvSpPr>
          <p:nvPr>
            <p:ph type="body" sz="quarter" idx="17"/>
          </p:nvPr>
        </p:nvSpPr>
        <p:spPr/>
        <p:txBody>
          <a:bodyPr/>
          <a:lstStyle/>
          <a:p>
            <a:r>
              <a:rPr lang="en-US" dirty="0"/>
              <a:t>Approved for Public Release; Distribution Unlimited: PA CLEARANCE Case Number: 2024-0352</a:t>
            </a:r>
          </a:p>
        </p:txBody>
      </p:sp>
      <p:sp>
        <p:nvSpPr>
          <p:cNvPr id="5" name="Title 1">
            <a:extLst>
              <a:ext uri="{FF2B5EF4-FFF2-40B4-BE49-F238E27FC236}">
                <a16:creationId xmlns:a16="http://schemas.microsoft.com/office/drawing/2014/main" id="{88E1841C-D798-A20A-EDD7-A584B420F137}"/>
              </a:ext>
            </a:extLst>
          </p:cNvPr>
          <p:cNvSpPr>
            <a:spLocks noGrp="1"/>
          </p:cNvSpPr>
          <p:nvPr>
            <p:ph type="title"/>
          </p:nvPr>
        </p:nvSpPr>
        <p:spPr>
          <a:xfrm>
            <a:off x="838200" y="598488"/>
            <a:ext cx="10515600" cy="638175"/>
          </a:xfrm>
        </p:spPr>
        <p:txBody>
          <a:bodyPr>
            <a:normAutofit/>
          </a:bodyPr>
          <a:lstStyle/>
          <a:p>
            <a:r>
              <a:rPr lang="en-US" sz="2800" dirty="0"/>
              <a:t>Challenge 2 Approach: </a:t>
            </a:r>
            <a:r>
              <a:rPr lang="en-US" sz="2800" dirty="0">
                <a:latin typeface="Times New Roman" panose="02020603050405020304" pitchFamily="18" charset="0"/>
                <a:cs typeface="Times New Roman" panose="02020603050405020304" pitchFamily="18" charset="0"/>
              </a:rPr>
              <a:t>focus on narrative sections </a:t>
            </a:r>
            <a:endParaRPr lang="en-US" sz="2800" dirty="0"/>
          </a:p>
        </p:txBody>
      </p:sp>
    </p:spTree>
    <p:extLst>
      <p:ext uri="{BB962C8B-B14F-4D97-AF65-F5344CB8AC3E}">
        <p14:creationId xmlns:p14="http://schemas.microsoft.com/office/powerpoint/2010/main" val="134157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D05A-E2E4-D604-4A11-9461219FD2A5}"/>
              </a:ext>
            </a:extLst>
          </p:cNvPr>
          <p:cNvSpPr>
            <a:spLocks noGrp="1"/>
          </p:cNvSpPr>
          <p:nvPr>
            <p:ph type="title"/>
          </p:nvPr>
        </p:nvSpPr>
        <p:spPr>
          <a:xfrm>
            <a:off x="492369" y="599120"/>
            <a:ext cx="11615895" cy="637515"/>
          </a:xfrm>
        </p:spPr>
        <p:txBody>
          <a:bodyPr>
            <a:normAutofit fontScale="90000"/>
          </a:bodyPr>
          <a:lstStyle/>
          <a:p>
            <a:r>
              <a:rPr lang="en-US" dirty="0">
                <a:latin typeface="Times New Roman" panose="02020603050405020304" pitchFamily="18" charset="0"/>
                <a:cs typeface="Times New Roman" panose="02020603050405020304" pitchFamily="18" charset="0"/>
              </a:rPr>
              <a:t>Challenge 3 </a:t>
            </a:r>
            <a:r>
              <a:rPr lang="en-US" sz="3200" dirty="0"/>
              <a:t>Approach</a:t>
            </a:r>
            <a:r>
              <a:rPr lang="en-US" dirty="0">
                <a:latin typeface="Times New Roman" panose="02020603050405020304" pitchFamily="18" charset="0"/>
                <a:cs typeface="Times New Roman" panose="02020603050405020304" pitchFamily="18" charset="0"/>
              </a:rPr>
              <a:t>: Generate Questions that can be used to extract propaganda</a:t>
            </a:r>
            <a:endParaRPr lang="en-US" dirty="0"/>
          </a:p>
        </p:txBody>
      </p:sp>
      <p:sp>
        <p:nvSpPr>
          <p:cNvPr id="3" name="Content Placeholder 2">
            <a:extLst>
              <a:ext uri="{FF2B5EF4-FFF2-40B4-BE49-F238E27FC236}">
                <a16:creationId xmlns:a16="http://schemas.microsoft.com/office/drawing/2014/main" id="{AD1A3621-1510-6974-E14D-AB89FF4E32E8}"/>
              </a:ext>
            </a:extLst>
          </p:cNvPr>
          <p:cNvSpPr>
            <a:spLocks noGrp="1"/>
          </p:cNvSpPr>
          <p:nvPr>
            <p:ph idx="1"/>
          </p:nvPr>
        </p:nvSpPr>
        <p:spPr/>
        <p:txBody>
          <a:bodyPr>
            <a:normAutofit/>
          </a:bodyPr>
          <a:lstStyle/>
          <a:p>
            <a:pPr marL="0" indent="0">
              <a:buNone/>
            </a:pPr>
            <a:r>
              <a:rPr lang="en-US" dirty="0"/>
              <a:t>Propaganda is a form of disinformation and a subset of fake news. Propaganda can be very subtle, with most of the article authentic, but a few tweaked elements. Example techniques: </a:t>
            </a:r>
          </a:p>
          <a:p>
            <a:r>
              <a:rPr lang="en-US" b="1" dirty="0"/>
              <a:t>Loaded Language</a:t>
            </a:r>
            <a:r>
              <a:rPr lang="en-US" dirty="0"/>
              <a:t>: words/phrases with strong emotional implications (can be positive or negative)</a:t>
            </a:r>
          </a:p>
          <a:p>
            <a:r>
              <a:rPr lang="en-US" b="1" dirty="0"/>
              <a:t>Name calling or Labeling</a:t>
            </a:r>
            <a:r>
              <a:rPr lang="en-US" dirty="0"/>
              <a:t>: the object of the propaganda is associated with something the audience loves, fears, respects (Putin associating Ukraine’s government with Nazis)</a:t>
            </a:r>
          </a:p>
          <a:p>
            <a:r>
              <a:rPr lang="en-US" b="1" dirty="0"/>
              <a:t>Repetition</a:t>
            </a:r>
            <a:r>
              <a:rPr lang="en-US" dirty="0"/>
              <a:t>: Repeating the same message over and over again</a:t>
            </a:r>
          </a:p>
          <a:p>
            <a:r>
              <a:rPr lang="en-US" b="1" dirty="0"/>
              <a:t>Exaggeration or Minimization</a:t>
            </a:r>
            <a:r>
              <a:rPr lang="en-US" dirty="0"/>
              <a:t>: making something seem more or less important (Putin calling war a special military operation)</a:t>
            </a:r>
          </a:p>
          <a:p>
            <a:r>
              <a:rPr lang="en-US" b="1" dirty="0"/>
              <a:t>Doubt</a:t>
            </a:r>
            <a:r>
              <a:rPr lang="en-US" dirty="0"/>
              <a:t>: questioning the credibility of source or facts.</a:t>
            </a:r>
          </a:p>
          <a:p>
            <a:pPr marL="0" indent="0">
              <a:buNone/>
            </a:pPr>
            <a:endParaRPr lang="en-US" dirty="0"/>
          </a:p>
          <a:p>
            <a:pPr marL="0" indent="0">
              <a:buNone/>
            </a:pPr>
            <a:r>
              <a:rPr lang="en-US" b="1" dirty="0"/>
              <a:t>Sem-Eval 2023 Task 3 </a:t>
            </a:r>
            <a:r>
              <a:rPr lang="en-US" dirty="0"/>
              <a:t>contains 11,780 labeled newswire examples for 23 persuasion techniques.</a:t>
            </a:r>
          </a:p>
        </p:txBody>
      </p:sp>
      <p:sp>
        <p:nvSpPr>
          <p:cNvPr id="4" name="Text Placeholder 3">
            <a:extLst>
              <a:ext uri="{FF2B5EF4-FFF2-40B4-BE49-F238E27FC236}">
                <a16:creationId xmlns:a16="http://schemas.microsoft.com/office/drawing/2014/main" id="{C4824419-2604-7B97-4727-AB9A330C278B}"/>
              </a:ext>
            </a:extLst>
          </p:cNvPr>
          <p:cNvSpPr>
            <a:spLocks noGrp="1"/>
          </p:cNvSpPr>
          <p:nvPr>
            <p:ph type="body" sz="quarter" idx="17"/>
          </p:nvPr>
        </p:nvSpPr>
        <p:spPr>
          <a:xfrm>
            <a:off x="8698471" y="6649640"/>
            <a:ext cx="3324969" cy="150440"/>
          </a:xfrm>
        </p:spPr>
        <p:txBody>
          <a:bodyPr/>
          <a:lstStyle/>
          <a:p>
            <a:r>
              <a:rPr lang="en-US" dirty="0"/>
              <a:t>Approved for Public Release; Distribution Unlimited: PA CLEARANCE Case Number: 2024-0352</a:t>
            </a:r>
          </a:p>
        </p:txBody>
      </p:sp>
    </p:spTree>
    <p:extLst>
      <p:ext uri="{BB962C8B-B14F-4D97-AF65-F5344CB8AC3E}">
        <p14:creationId xmlns:p14="http://schemas.microsoft.com/office/powerpoint/2010/main" val="1758507087"/>
      </p:ext>
    </p:extLst>
  </p:cSld>
  <p:clrMapOvr>
    <a:masterClrMapping/>
  </p:clrMapOvr>
</p:sld>
</file>

<file path=ppt/theme/theme1.xml><?xml version="1.0" encoding="utf-8"?>
<a:theme xmlns:a="http://schemas.openxmlformats.org/drawingml/2006/main" name="Office Theme">
  <a:themeElements>
    <a:clrScheme name="AFRL">
      <a:dk1>
        <a:sysClr val="windowText" lastClr="000000"/>
      </a:dk1>
      <a:lt1>
        <a:sysClr val="window" lastClr="FFFFFF"/>
      </a:lt1>
      <a:dk2>
        <a:srgbClr val="44546A"/>
      </a:dk2>
      <a:lt2>
        <a:srgbClr val="E7E6E6"/>
      </a:lt2>
      <a:accent1>
        <a:srgbClr val="0D4D8C"/>
      </a:accent1>
      <a:accent2>
        <a:srgbClr val="FBCE20"/>
      </a:accent2>
      <a:accent3>
        <a:srgbClr val="00BCE4"/>
      </a:accent3>
      <a:accent4>
        <a:srgbClr val="B3282D"/>
      </a:accent4>
      <a:accent5>
        <a:srgbClr val="CBCCCB"/>
      </a:accent5>
      <a:accent6>
        <a:srgbClr val="595A59"/>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C7E703861A0F4D8E4EC352C7122CC4" ma:contentTypeVersion="7" ma:contentTypeDescription="Create a new document." ma:contentTypeScope="" ma:versionID="979f2f9946f6d8f981be5457f0c2e05c">
  <xsd:schema xmlns:xsd="http://www.w3.org/2001/XMLSchema" xmlns:xs="http://www.w3.org/2001/XMLSchema" xmlns:p="http://schemas.microsoft.com/office/2006/metadata/properties" xmlns:ns3="8a4dac0d-f43b-438e-9467-027428d98c15" targetNamespace="http://schemas.microsoft.com/office/2006/metadata/properties" ma:root="true" ma:fieldsID="e566ae3aa9404608ffd4240a7b7e2a89" ns3:_="">
    <xsd:import namespace="8a4dac0d-f43b-438e-9467-027428d98c1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dac0d-f43b-438e-9467-027428d98c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BE14FB-B277-4314-8D5F-A6431D9F043A}">
  <ds:schemaRefs>
    <ds:schemaRef ds:uri="http://schemas.microsoft.com/sharepoint/v3/contenttype/forms"/>
  </ds:schemaRefs>
</ds:datastoreItem>
</file>

<file path=customXml/itemProps2.xml><?xml version="1.0" encoding="utf-8"?>
<ds:datastoreItem xmlns:ds="http://schemas.openxmlformats.org/officeDocument/2006/customXml" ds:itemID="{ADD78025-7524-4F1D-A33E-D61AD06B23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dac0d-f43b-438e-9467-027428d98c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4A818D-104A-4108-A402-5A0177A7F210}">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8a4dac0d-f43b-438e-9467-027428d98c15"/>
    <ds:schemaRef ds:uri="http://www.w3.org/XML/1998/namespace"/>
    <ds:schemaRef ds:uri="http://purl.org/dc/elements/1.1/"/>
  </ds:schemaRefs>
</ds:datastoreItem>
</file>

<file path=docMetadata/LabelInfo.xml><?xml version="1.0" encoding="utf-8"?>
<clbl:labelList xmlns:clbl="http://schemas.microsoft.com/office/2020/mipLabelMetadata">
  <clbl:label id="{8331b18d-2d87-48ef-a35f-ac8818ebf9b4}" enabled="0" method="" siteId="{8331b18d-2d87-48ef-a35f-ac8818ebf9b4}" removed="1"/>
</clbl:labelList>
</file>

<file path=docProps/app.xml><?xml version="1.0" encoding="utf-8"?>
<Properties xmlns="http://schemas.openxmlformats.org/officeDocument/2006/extended-properties" xmlns:vt="http://schemas.openxmlformats.org/officeDocument/2006/docPropsVTypes">
  <Template>AFRL Template Theme 16x9</Template>
  <TotalTime>11686</TotalTime>
  <Words>4615</Words>
  <Application>Microsoft Office PowerPoint</Application>
  <PresentationFormat>Widescreen</PresentationFormat>
  <Paragraphs>315</Paragraphs>
  <Slides>38</Slides>
  <Notes>18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-apple-system</vt:lpstr>
      <vt:lpstr>Arial</vt:lpstr>
      <vt:lpstr>Calibri</vt:lpstr>
      <vt:lpstr>JetBrains Mono</vt:lpstr>
      <vt:lpstr>Roboto Mono</vt:lpstr>
      <vt:lpstr>SFBX1000</vt:lpstr>
      <vt:lpstr>SFRM1000</vt:lpstr>
      <vt:lpstr>Times New Roman</vt:lpstr>
      <vt:lpstr>Office Theme</vt:lpstr>
      <vt:lpstr>UNCOVERing Deep Rooted Cultural Differences  Aleksey Panasyuk Information Fusion Technology Branch  Air Force Research Lab  Rome, New York, USA  aleksey.panasyuk@us.af.mil  Bryan Li, Chris Callison-Burch University of Pennsylvania, Philadelphia PA 19104, USA bryanli@seas.upenn.edu; ccb@seas.upenn.edu</vt:lpstr>
      <vt:lpstr>UNCOVER Initial Objective</vt:lpstr>
      <vt:lpstr>Initial Concept</vt:lpstr>
      <vt:lpstr>Background</vt:lpstr>
      <vt:lpstr>Challenges and Approach</vt:lpstr>
      <vt:lpstr>Challenge 1 Approach: Focus on .ru domain to generate a targeted dataset</vt:lpstr>
      <vt:lpstr>Top Links to other Wikipedia pages</vt:lpstr>
      <vt:lpstr>Challenge 2 Approach: focus on narrative sections </vt:lpstr>
      <vt:lpstr>Challenge 3 Approach: Generate Questions that can be used to extract propaganda</vt:lpstr>
      <vt:lpstr>Chal 3 Step 0: GPT-4 prompt structure for generating questions related to propaganda</vt:lpstr>
      <vt:lpstr>Chal 3 Step 1: prompt from previous slide used to generate a repository of questions  (23 techniques + 22 communication and argumentation techniques + None =&gt; 324 questions):</vt:lpstr>
      <vt:lpstr>Chal 3 Step 2: The SemEval data processed (11,780 queries), GPT-4 task: Given a piece of text your goal is to answer each of the following questions as ‘True’, ‘False’, or ‘N/A’ (if question is not applicable) plus a confidence measure from 0-100. Questions: {list of questions}. Example output: Q1: True (conf:70); Q2: False (conf:30); Q3: N/A; ... </vt:lpstr>
      <vt:lpstr>Chal 3 Step 3: Each question Q0-Q323 treated as a feature. True, N/A, False map to 1, 0, -1 creating a FeatureMatrix. For gold labels: 23 techniques + None if label is on 1 else 0. Confidence captured in separate matrix to be used later on. </vt:lpstr>
      <vt:lpstr>Chal 3 Step 4: perform feature selection </vt:lpstr>
      <vt:lpstr>Snapshot of ANOVA Ranking</vt:lpstr>
      <vt:lpstr>Top 12 High-Level Questions (HLQs) related to None</vt:lpstr>
      <vt:lpstr>24 Technique Baseline</vt:lpstr>
      <vt:lpstr>24 Technique Baseline Example</vt:lpstr>
      <vt:lpstr>GPT-4 Zero-Shot 24 Definition Baseline vs. 12 HLQs</vt:lpstr>
      <vt:lpstr>Llama 2 (13B) Experimentation</vt:lpstr>
      <vt:lpstr>PowerPoint Presentation</vt:lpstr>
      <vt:lpstr>PowerPoint Presentation</vt:lpstr>
      <vt:lpstr>Challenge 5: Highlight areas of disagreement and agreement between RU and EN</vt:lpstr>
      <vt:lpstr>Challenge 5: Highlight areas of disagreement and agreement between RU and EN</vt:lpstr>
      <vt:lpstr>Comparing Effectiveness of Translated QA</vt:lpstr>
      <vt:lpstr>Results: by comparing amount of text extracted via questions over total text</vt:lpstr>
      <vt:lpstr>Most amount of text extracted via questions (articles):</vt:lpstr>
      <vt:lpstr>PowerPoint Presentation</vt:lpstr>
      <vt:lpstr>PowerPoint Presentation</vt:lpstr>
      <vt:lpstr>PowerPoint Presentation</vt:lpstr>
      <vt:lpstr>Synthetic Propaganda</vt:lpstr>
      <vt:lpstr>PowerPoint Presentation</vt:lpstr>
      <vt:lpstr>PowerPoint Presentation</vt:lpstr>
      <vt:lpstr>Conclusions</vt:lpstr>
      <vt:lpstr>Questions?   Contact: aleksey.panasyuk@us.af.mil</vt:lpstr>
      <vt:lpstr>High-Level overview of Question Generation</vt:lpstr>
      <vt:lpstr>Data available for the Sem-Eval 2023 Task 3</vt:lpstr>
      <vt:lpstr>Propaganda Technique Counts in the SemEval Gold vs. GPT-4 Baseline (x &gt; 50)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Briefings</dc:title>
  <dc:creator>Microsoft Office User</dc:creator>
  <cp:lastModifiedBy>PANASYUK, ALEKSEY V CIV USAF AFMC AFRL/RIEA</cp:lastModifiedBy>
  <cp:revision>532</cp:revision>
  <dcterms:created xsi:type="dcterms:W3CDTF">2017-10-16T15:07:30Z</dcterms:created>
  <dcterms:modified xsi:type="dcterms:W3CDTF">2024-04-23T12:14:37Z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0x0101007FC7E703861A0F4D8E4EC352C7122CC4</vt:lpwstr>
  </property>
  <property fmtid="{D5CDD505-2E9C-101B-9397-08002B2CF9AE}" pid="3" name="_dlc_DocIdItemGuid">
    <vt:lpwstr>8da5e822-a11a-45ac-b2f1-9d44befc249a</vt:lpwstr>
  </property>
</Properties>
</file>